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IBM Plex Sans Arabic" panose="020B0503050203000203" pitchFamily="34" charset="-78"/>
      <p:regular r:id="rId21"/>
      <p:bold r:id="rId22"/>
    </p:embeddedFont>
    <p:embeddedFont>
      <p:font typeface="IBM Plex Sans Arabic Bold" panose="020B0803050203000203" pitchFamily="34" charset="-78"/>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D8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552" autoAdjust="0"/>
  </p:normalViewPr>
  <p:slideViewPr>
    <p:cSldViewPr>
      <p:cViewPr varScale="1">
        <p:scale>
          <a:sx n="73" d="100"/>
          <a:sy n="73" d="100"/>
        </p:scale>
        <p:origin x="70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6.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45.jpeg"/></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1.pn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a:grpSpLocks noChangeAspect="1"/>
          </p:cNvGrpSpPr>
          <p:nvPr/>
        </p:nvGrpSpPr>
        <p:grpSpPr>
          <a:xfrm>
            <a:off x="1028700" y="789669"/>
            <a:ext cx="5215080" cy="1046581"/>
            <a:chOff x="0" y="0"/>
            <a:chExt cx="7127640" cy="1430400"/>
          </a:xfrm>
        </p:grpSpPr>
        <p:sp>
          <p:nvSpPr>
            <p:cNvPr id="4" name="Freeform 4"/>
            <p:cNvSpPr/>
            <p:nvPr/>
          </p:nvSpPr>
          <p:spPr>
            <a:xfrm>
              <a:off x="0" y="0"/>
              <a:ext cx="7127621" cy="1430401"/>
            </a:xfrm>
            <a:custGeom>
              <a:avLst/>
              <a:gdLst/>
              <a:ahLst/>
              <a:cxnLst/>
              <a:rect l="l" t="t" r="r" b="b"/>
              <a:pathLst>
                <a:path w="7127621" h="1430401">
                  <a:moveTo>
                    <a:pt x="0" y="0"/>
                  </a:moveTo>
                  <a:lnTo>
                    <a:pt x="7127621" y="0"/>
                  </a:lnTo>
                  <a:lnTo>
                    <a:pt x="7127621" y="1430401"/>
                  </a:lnTo>
                  <a:lnTo>
                    <a:pt x="0" y="1430401"/>
                  </a:lnTo>
                  <a:lnTo>
                    <a:pt x="0" y="0"/>
                  </a:lnTo>
                  <a:close/>
                </a:path>
              </a:pathLst>
            </a:custGeom>
            <a:blipFill>
              <a:blip r:embed="rId4"/>
              <a:stretch>
                <a:fillRect/>
              </a:stretch>
            </a:blipFill>
          </p:spPr>
          <p:txBody>
            <a:bodyPr/>
            <a:lstStyle/>
            <a:p>
              <a:endParaRPr lang="en-US"/>
            </a:p>
          </p:txBody>
        </p:sp>
      </p:grpSp>
      <p:grpSp>
        <p:nvGrpSpPr>
          <p:cNvPr id="5" name="Group 5"/>
          <p:cNvGrpSpPr>
            <a:grpSpLocks noChangeAspect="1"/>
          </p:cNvGrpSpPr>
          <p:nvPr/>
        </p:nvGrpSpPr>
        <p:grpSpPr>
          <a:xfrm>
            <a:off x="13644414" y="651350"/>
            <a:ext cx="3781344" cy="1531450"/>
            <a:chOff x="0" y="0"/>
            <a:chExt cx="5041792" cy="2041933"/>
          </a:xfrm>
        </p:grpSpPr>
        <p:sp>
          <p:nvSpPr>
            <p:cNvPr id="6" name="Freeform 6"/>
            <p:cNvSpPr/>
            <p:nvPr/>
          </p:nvSpPr>
          <p:spPr>
            <a:xfrm>
              <a:off x="0" y="0"/>
              <a:ext cx="5041773" cy="2041906"/>
            </a:xfrm>
            <a:custGeom>
              <a:avLst/>
              <a:gdLst/>
              <a:ahLst/>
              <a:cxnLst/>
              <a:rect l="l" t="t" r="r" b="b"/>
              <a:pathLst>
                <a:path w="5041773" h="2041906">
                  <a:moveTo>
                    <a:pt x="0" y="0"/>
                  </a:moveTo>
                  <a:lnTo>
                    <a:pt x="5041773" y="0"/>
                  </a:lnTo>
                  <a:lnTo>
                    <a:pt x="5041773" y="2041906"/>
                  </a:lnTo>
                  <a:lnTo>
                    <a:pt x="0" y="2041906"/>
                  </a:lnTo>
                  <a:lnTo>
                    <a:pt x="0" y="0"/>
                  </a:lnTo>
                  <a:close/>
                </a:path>
              </a:pathLst>
            </a:custGeom>
            <a:blipFill>
              <a:blip r:embed="rId5"/>
              <a:stretch>
                <a:fillRect b="-1"/>
              </a:stretch>
            </a:blipFill>
          </p:spPr>
          <p:txBody>
            <a:bodyPr/>
            <a:lstStyle/>
            <a:p>
              <a:endParaRPr lang="en-US"/>
            </a:p>
          </p:txBody>
        </p:sp>
      </p:grpSp>
      <p:sp>
        <p:nvSpPr>
          <p:cNvPr id="7" name="Freeform 7"/>
          <p:cNvSpPr/>
          <p:nvPr/>
        </p:nvSpPr>
        <p:spPr>
          <a:xfrm>
            <a:off x="0" y="7944368"/>
            <a:ext cx="2342632" cy="2342632"/>
          </a:xfrm>
          <a:custGeom>
            <a:avLst/>
            <a:gdLst/>
            <a:ahLst/>
            <a:cxnLst/>
            <a:rect l="l" t="t" r="r" b="b"/>
            <a:pathLst>
              <a:path w="2342632" h="2342632">
                <a:moveTo>
                  <a:pt x="0" y="0"/>
                </a:moveTo>
                <a:lnTo>
                  <a:pt x="2342632" y="0"/>
                </a:lnTo>
                <a:lnTo>
                  <a:pt x="2342632" y="2342632"/>
                </a:lnTo>
                <a:lnTo>
                  <a:pt x="0" y="2342632"/>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10703250" y="4226250"/>
            <a:ext cx="7486000" cy="1000595"/>
          </a:xfrm>
          <a:prstGeom prst="rect">
            <a:avLst/>
          </a:prstGeom>
        </p:spPr>
        <p:txBody>
          <a:bodyPr lIns="0" tIns="0" rIns="0" bIns="0" rtlCol="0" anchor="t">
            <a:spAutoFit/>
          </a:bodyPr>
          <a:lstStyle/>
          <a:p>
            <a:pPr algn="r" rtl="1">
              <a:lnSpc>
                <a:spcPts val="7811"/>
              </a:lnSpc>
            </a:pPr>
            <a:r>
              <a:rPr lang="en-US" sz="6509" b="1">
                <a:solidFill>
                  <a:srgbClr val="FFFFFF"/>
                </a:solidFill>
                <a:latin typeface="IBM Plex Sans Arabic Bold"/>
                <a:ea typeface="IBM Plex Sans Arabic Bold"/>
                <a:cs typeface="IBM Plex Sans Arabic Bold"/>
                <a:sym typeface="IBM Plex Sans Arabic Bold"/>
                <a:rtl/>
              </a:rPr>
              <a:t>Inspire team</a:t>
            </a:r>
            <a:endParaRPr lang="ar-EG" sz="6509" b="1" dirty="0">
              <a:solidFill>
                <a:srgbClr val="FFFFFF"/>
              </a:solidFill>
              <a:latin typeface="IBM Plex Sans Arabic Bold"/>
              <a:ea typeface="IBM Plex Sans Arabic Bold"/>
              <a:cs typeface="IBM Plex Sans Arabic Bold"/>
              <a:sym typeface="IBM Plex Sans Arabic Bold"/>
              <a:rtl/>
            </a:endParaRPr>
          </a:p>
        </p:txBody>
      </p:sp>
      <p:sp>
        <p:nvSpPr>
          <p:cNvPr id="9" name="TextBox 9"/>
          <p:cNvSpPr txBox="1"/>
          <p:nvPr/>
        </p:nvSpPr>
        <p:spPr>
          <a:xfrm>
            <a:off x="13960800" y="6169350"/>
            <a:ext cx="4228450" cy="320601"/>
          </a:xfrm>
          <a:prstGeom prst="rect">
            <a:avLst/>
          </a:prstGeom>
        </p:spPr>
        <p:txBody>
          <a:bodyPr lIns="0" tIns="0" rIns="0" bIns="0" rtlCol="0" anchor="t">
            <a:spAutoFit/>
          </a:bodyPr>
          <a:lstStyle/>
          <a:p>
            <a:pPr algn="r" rtl="1">
              <a:lnSpc>
                <a:spcPts val="2498"/>
              </a:lnSpc>
            </a:pPr>
            <a:r>
              <a:rPr lang="en-US" sz="2082" dirty="0">
                <a:solidFill>
                  <a:srgbClr val="FFFFFF"/>
                </a:solidFill>
                <a:latin typeface="IBM Plex Sans Arabic"/>
                <a:ea typeface="IBM Plex Sans Arabic"/>
                <a:cs typeface="IBM Plex Sans Arabic"/>
                <a:sym typeface="IBM Plex Sans Arabic"/>
              </a:rPr>
              <a:t>12/12/2025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3" name="TextBox 3"/>
          <p:cNvSpPr txBox="1"/>
          <p:nvPr/>
        </p:nvSpPr>
        <p:spPr>
          <a:xfrm>
            <a:off x="8499277" y="521939"/>
            <a:ext cx="8760023" cy="808025"/>
          </a:xfrm>
          <a:prstGeom prst="rect">
            <a:avLst/>
          </a:prstGeom>
        </p:spPr>
        <p:txBody>
          <a:bodyPr lIns="0" tIns="0" rIns="0" bIns="0" rtlCol="0" anchor="t">
            <a:spAutoFit/>
          </a:bodyPr>
          <a:lstStyle/>
          <a:p>
            <a:pPr algn="r" rtl="1">
              <a:lnSpc>
                <a:spcPts val="6312"/>
              </a:lnSpc>
            </a:pPr>
            <a:r>
              <a:rPr lang="ar-EG" sz="5062"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منهجية توفير واستخدام البيانات</a:t>
            </a:r>
          </a:p>
        </p:txBody>
      </p:sp>
      <p:sp>
        <p:nvSpPr>
          <p:cNvPr id="4" name="TextBox 4"/>
          <p:cNvSpPr txBox="1"/>
          <p:nvPr/>
        </p:nvSpPr>
        <p:spPr>
          <a:xfrm>
            <a:off x="13399442" y="2411760"/>
            <a:ext cx="3859858" cy="492027"/>
          </a:xfrm>
          <a:prstGeom prst="rect">
            <a:avLst/>
          </a:prstGeom>
        </p:spPr>
        <p:txBody>
          <a:bodyPr lIns="0" tIns="0" rIns="0" bIns="0" rtlCol="0" anchor="t">
            <a:spAutoFit/>
          </a:bodyPr>
          <a:lstStyle/>
          <a:p>
            <a:pPr algn="r" rtl="1">
              <a:lnSpc>
                <a:spcPts val="3750"/>
              </a:lnSpc>
            </a:pPr>
            <a:r>
              <a:rPr lang="ar-EG" sz="3000" b="1" dirty="0">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مصادر البيانات</a:t>
            </a:r>
            <a:r>
              <a:rPr lang="ar-SA" sz="3000" b="1" dirty="0">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a:t>
            </a:r>
            <a:endParaRPr lang="ar-EG" sz="3000" b="1" dirty="0">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endParaRPr>
          </a:p>
        </p:txBody>
      </p:sp>
      <p:sp>
        <p:nvSpPr>
          <p:cNvPr id="5" name="TextBox 5"/>
          <p:cNvSpPr txBox="1"/>
          <p:nvPr/>
        </p:nvSpPr>
        <p:spPr>
          <a:xfrm>
            <a:off x="13899237" y="3869591"/>
            <a:ext cx="3155454" cy="397545"/>
          </a:xfrm>
          <a:prstGeom prst="rect">
            <a:avLst/>
          </a:prstGeom>
        </p:spPr>
        <p:txBody>
          <a:bodyPr lIns="0" tIns="0" rIns="0" bIns="0" rtlCol="0" anchor="t">
            <a:spAutoFit/>
          </a:bodyPr>
          <a:lstStyle/>
          <a:p>
            <a:pPr algn="r" rtl="1">
              <a:lnSpc>
                <a:spcPts val="3126"/>
              </a:lnSpc>
            </a:pPr>
            <a:r>
              <a:rPr lang="ar-EG" sz="2499"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البيانات البصرية الحالية</a:t>
            </a:r>
          </a:p>
        </p:txBody>
      </p:sp>
      <p:sp>
        <p:nvSpPr>
          <p:cNvPr id="6" name="TextBox 6"/>
          <p:cNvSpPr txBox="1"/>
          <p:nvPr/>
        </p:nvSpPr>
        <p:spPr>
          <a:xfrm>
            <a:off x="9536609" y="4505623"/>
            <a:ext cx="7929562" cy="795089"/>
          </a:xfrm>
          <a:prstGeom prst="rect">
            <a:avLst/>
          </a:prstGeom>
        </p:spPr>
        <p:txBody>
          <a:bodyPr lIns="0" tIns="0" rIns="0" bIns="0" rtlCol="0" anchor="t">
            <a:spAutoFit/>
          </a:bodyPr>
          <a:lstStyle/>
          <a:p>
            <a:pPr marL="482600" lvl="1" indent="-241300" algn="r" rtl="1">
              <a:lnSpc>
                <a:spcPts val="3188"/>
              </a:lnSpc>
              <a:buFont typeface="Arial"/>
              <a:buChar char="•"/>
            </a:pPr>
            <a:r>
              <a:rPr lang="ar-EG"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المصدر: التقاط تيار فيديو عالي الدقة (</a:t>
            </a:r>
            <a:r>
              <a:rPr lang="en-US"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Pr>
              <a:t>High-Resolution Feed</a:t>
            </a:r>
            <a:r>
              <a:rPr lang="ar-EG"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 عبر كاميرا بصرية مثبتة على العقدة الجوية، توفر تفاصيل دقيقة للتحليل النهاري.</a:t>
            </a:r>
          </a:p>
        </p:txBody>
      </p:sp>
      <p:sp>
        <p:nvSpPr>
          <p:cNvPr id="7" name="TextBox 7"/>
          <p:cNvSpPr txBox="1"/>
          <p:nvPr/>
        </p:nvSpPr>
        <p:spPr>
          <a:xfrm>
            <a:off x="13501390" y="5510447"/>
            <a:ext cx="3455938" cy="397545"/>
          </a:xfrm>
          <a:prstGeom prst="rect">
            <a:avLst/>
          </a:prstGeom>
        </p:spPr>
        <p:txBody>
          <a:bodyPr lIns="0" tIns="0" rIns="0" bIns="0" rtlCol="0" anchor="t">
            <a:spAutoFit/>
          </a:bodyPr>
          <a:lstStyle/>
          <a:p>
            <a:pPr algn="r" rtl="1">
              <a:lnSpc>
                <a:spcPts val="3126"/>
              </a:lnSpc>
            </a:pPr>
            <a:r>
              <a:rPr lang="ar-EG" sz="2499"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البيانات الحرارية المستقبلية</a:t>
            </a:r>
          </a:p>
        </p:txBody>
      </p:sp>
      <p:sp>
        <p:nvSpPr>
          <p:cNvPr id="8" name="TextBox 8"/>
          <p:cNvSpPr txBox="1"/>
          <p:nvPr/>
        </p:nvSpPr>
        <p:spPr>
          <a:xfrm>
            <a:off x="9536609" y="6121983"/>
            <a:ext cx="7929562" cy="795089"/>
          </a:xfrm>
          <a:prstGeom prst="rect">
            <a:avLst/>
          </a:prstGeom>
        </p:spPr>
        <p:txBody>
          <a:bodyPr lIns="0" tIns="0" rIns="0" bIns="0" rtlCol="0" anchor="t">
            <a:spAutoFit/>
          </a:bodyPr>
          <a:lstStyle/>
          <a:p>
            <a:pPr marL="482600" lvl="1" indent="-241300" algn="r" rtl="1">
              <a:lnSpc>
                <a:spcPts val="3188"/>
              </a:lnSpc>
              <a:buFont typeface="Arial"/>
              <a:buChar char="•"/>
            </a:pPr>
            <a:r>
              <a:rPr lang="ar-EG"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التوسع: دمج بيانات التصوير الحراري (</a:t>
            </a:r>
            <a:r>
              <a:rPr lang="en-US"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Pr>
              <a:t>Thermal Imaging</a:t>
            </a:r>
            <a:r>
              <a:rPr lang="ar-EG"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 في النسخة الصناعية النهائية.</a:t>
            </a:r>
          </a:p>
        </p:txBody>
      </p:sp>
      <p:sp>
        <p:nvSpPr>
          <p:cNvPr id="9" name="TextBox 9"/>
          <p:cNvSpPr txBox="1"/>
          <p:nvPr/>
        </p:nvSpPr>
        <p:spPr>
          <a:xfrm>
            <a:off x="9536609" y="7202772"/>
            <a:ext cx="7929562" cy="795089"/>
          </a:xfrm>
          <a:prstGeom prst="rect">
            <a:avLst/>
          </a:prstGeom>
        </p:spPr>
        <p:txBody>
          <a:bodyPr lIns="0" tIns="0" rIns="0" bIns="0" rtlCol="0" anchor="t">
            <a:spAutoFit/>
          </a:bodyPr>
          <a:lstStyle/>
          <a:p>
            <a:pPr marL="482600" lvl="1" indent="-241300" algn="r" rtl="1">
              <a:lnSpc>
                <a:spcPts val="3188"/>
              </a:lnSpc>
              <a:buFont typeface="Arial"/>
              <a:buChar char="•"/>
            </a:pPr>
            <a:r>
              <a:rPr lang="ar-EG"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الهدف: تمكين النظام من جمع البيانات في الظلام التام أو الظروف الضبابية، مما يضمن تدفق بيانات المراقبة على مدار </a:t>
            </a:r>
            <a:r>
              <a:rPr lang="en-US"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Pr>
              <a:t>24</a:t>
            </a:r>
            <a:r>
              <a:rPr lang="ar-EG"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 ساعة.</a:t>
            </a:r>
          </a:p>
        </p:txBody>
      </p:sp>
      <p:sp>
        <p:nvSpPr>
          <p:cNvPr id="10" name="TextBox 10"/>
          <p:cNvSpPr txBox="1"/>
          <p:nvPr/>
        </p:nvSpPr>
        <p:spPr>
          <a:xfrm>
            <a:off x="4776342" y="2458132"/>
            <a:ext cx="3917900" cy="492027"/>
          </a:xfrm>
          <a:prstGeom prst="rect">
            <a:avLst/>
          </a:prstGeom>
        </p:spPr>
        <p:txBody>
          <a:bodyPr lIns="0" tIns="0" rIns="0" bIns="0" rtlCol="0" anchor="t">
            <a:spAutoFit/>
          </a:bodyPr>
          <a:lstStyle/>
          <a:p>
            <a:pPr algn="r" rtl="1">
              <a:lnSpc>
                <a:spcPts val="3750"/>
              </a:lnSpc>
            </a:pPr>
            <a:r>
              <a:rPr lang="ar-EG" sz="3000"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معالجة واستخدام البيانات</a:t>
            </a:r>
          </a:p>
        </p:txBody>
      </p:sp>
      <p:sp>
        <p:nvSpPr>
          <p:cNvPr id="11" name="TextBox 11"/>
          <p:cNvSpPr txBox="1"/>
          <p:nvPr/>
        </p:nvSpPr>
        <p:spPr>
          <a:xfrm>
            <a:off x="441276" y="3053892"/>
            <a:ext cx="7929562" cy="384721"/>
          </a:xfrm>
          <a:prstGeom prst="rect">
            <a:avLst/>
          </a:prstGeom>
        </p:spPr>
        <p:txBody>
          <a:bodyPr lIns="0" tIns="0" rIns="0" bIns="0" rtlCol="0" anchor="t">
            <a:spAutoFit/>
          </a:bodyPr>
          <a:lstStyle/>
          <a:p>
            <a:pPr algn="r" rtl="1">
              <a:lnSpc>
                <a:spcPts val="3188"/>
              </a:lnSpc>
            </a:pPr>
            <a:r>
              <a:rPr lang="ar-EG" sz="200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كيف يحول النظام هذه البيانات إلى قرارات؟</a:t>
            </a:r>
          </a:p>
        </p:txBody>
      </p:sp>
      <p:sp>
        <p:nvSpPr>
          <p:cNvPr id="12" name="TextBox 12"/>
          <p:cNvSpPr txBox="1"/>
          <p:nvPr/>
        </p:nvSpPr>
        <p:spPr>
          <a:xfrm>
            <a:off x="5154366" y="3770499"/>
            <a:ext cx="3216474" cy="397545"/>
          </a:xfrm>
          <a:prstGeom prst="rect">
            <a:avLst/>
          </a:prstGeom>
        </p:spPr>
        <p:txBody>
          <a:bodyPr lIns="0" tIns="0" rIns="0" bIns="0" rtlCol="0" anchor="t">
            <a:spAutoFit/>
          </a:bodyPr>
          <a:lstStyle/>
          <a:p>
            <a:pPr algn="r" rtl="1">
              <a:lnSpc>
                <a:spcPts val="3126"/>
              </a:lnSpc>
            </a:pPr>
            <a:r>
              <a:rPr lang="ar-EG" sz="2499"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للمطابقة</a:t>
            </a:r>
          </a:p>
        </p:txBody>
      </p:sp>
      <p:sp>
        <p:nvSpPr>
          <p:cNvPr id="13" name="TextBox 13"/>
          <p:cNvSpPr txBox="1"/>
          <p:nvPr/>
        </p:nvSpPr>
        <p:spPr>
          <a:xfrm>
            <a:off x="441276" y="4382182"/>
            <a:ext cx="7929562" cy="795089"/>
          </a:xfrm>
          <a:prstGeom prst="rect">
            <a:avLst/>
          </a:prstGeom>
        </p:spPr>
        <p:txBody>
          <a:bodyPr lIns="0" tIns="0" rIns="0" bIns="0" rtlCol="0" anchor="t">
            <a:spAutoFit/>
          </a:bodyPr>
          <a:lstStyle/>
          <a:p>
            <a:pPr algn="r" rtl="1">
              <a:lnSpc>
                <a:spcPts val="3188"/>
              </a:lnSpc>
            </a:pPr>
            <a:r>
              <a:rPr lang="ar-EG" sz="200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تحويل ملامح الوجه من الفيديو إلى بيانات رقمية لمقارنتها بقوائم الهوية، مما يسرّع عملية التحقق وتحديد المطلوبين.</a:t>
            </a:r>
          </a:p>
        </p:txBody>
      </p:sp>
      <p:sp>
        <p:nvSpPr>
          <p:cNvPr id="14" name="TextBox 14"/>
          <p:cNvSpPr txBox="1"/>
          <p:nvPr/>
        </p:nvSpPr>
        <p:spPr>
          <a:xfrm>
            <a:off x="5154366" y="5510447"/>
            <a:ext cx="3216474" cy="397545"/>
          </a:xfrm>
          <a:prstGeom prst="rect">
            <a:avLst/>
          </a:prstGeom>
        </p:spPr>
        <p:txBody>
          <a:bodyPr lIns="0" tIns="0" rIns="0" bIns="0" rtlCol="0" anchor="t">
            <a:spAutoFit/>
          </a:bodyPr>
          <a:lstStyle/>
          <a:p>
            <a:pPr algn="r" rtl="1">
              <a:lnSpc>
                <a:spcPts val="3126"/>
              </a:lnSpc>
            </a:pPr>
            <a:r>
              <a:rPr lang="ar-EG" sz="2499"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للتصنيف</a:t>
            </a:r>
          </a:p>
        </p:txBody>
      </p:sp>
      <p:sp>
        <p:nvSpPr>
          <p:cNvPr id="15" name="TextBox 15"/>
          <p:cNvSpPr txBox="1"/>
          <p:nvPr/>
        </p:nvSpPr>
        <p:spPr>
          <a:xfrm>
            <a:off x="441276" y="6122132"/>
            <a:ext cx="7929562" cy="795089"/>
          </a:xfrm>
          <a:prstGeom prst="rect">
            <a:avLst/>
          </a:prstGeom>
        </p:spPr>
        <p:txBody>
          <a:bodyPr lIns="0" tIns="0" rIns="0" bIns="0" rtlCol="0" anchor="t">
            <a:spAutoFit/>
          </a:bodyPr>
          <a:lstStyle/>
          <a:p>
            <a:pPr algn="r" rtl="1">
              <a:lnSpc>
                <a:spcPts val="3188"/>
              </a:lnSpc>
            </a:pPr>
            <a:r>
              <a:rPr lang="ar-EG" sz="200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تحليل شكل الجسم المحمول لتصنيف نوع الخطر بدقة (سلاح ناري، سلاح أبيض، أداة حفر، عبوة ناسفة) وتحديد مستوى التهديد لاتخاذ الإجراء الأمني المناسب.</a:t>
            </a:r>
          </a:p>
        </p:txBody>
      </p:sp>
      <p:sp>
        <p:nvSpPr>
          <p:cNvPr id="16" name="TextBox 16"/>
          <p:cNvSpPr txBox="1"/>
          <p:nvPr/>
        </p:nvSpPr>
        <p:spPr>
          <a:xfrm>
            <a:off x="5154366" y="7250397"/>
            <a:ext cx="3216474" cy="397545"/>
          </a:xfrm>
          <a:prstGeom prst="rect">
            <a:avLst/>
          </a:prstGeom>
        </p:spPr>
        <p:txBody>
          <a:bodyPr lIns="0" tIns="0" rIns="0" bIns="0" rtlCol="0" anchor="t">
            <a:spAutoFit/>
          </a:bodyPr>
          <a:lstStyle/>
          <a:p>
            <a:pPr algn="r" rtl="1">
              <a:lnSpc>
                <a:spcPts val="3126"/>
              </a:lnSpc>
            </a:pPr>
            <a:r>
              <a:rPr lang="ar-EG" sz="2499"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للمقارنة المكانية</a:t>
            </a:r>
          </a:p>
        </p:txBody>
      </p:sp>
      <p:sp>
        <p:nvSpPr>
          <p:cNvPr id="17" name="TextBox 17"/>
          <p:cNvSpPr txBox="1"/>
          <p:nvPr/>
        </p:nvSpPr>
        <p:spPr>
          <a:xfrm>
            <a:off x="821829" y="7862082"/>
            <a:ext cx="7549009" cy="1205458"/>
          </a:xfrm>
          <a:prstGeom prst="rect">
            <a:avLst/>
          </a:prstGeom>
        </p:spPr>
        <p:txBody>
          <a:bodyPr wrap="square" lIns="0" tIns="0" rIns="0" bIns="0" rtlCol="0" anchor="t">
            <a:spAutoFit/>
          </a:bodyPr>
          <a:lstStyle/>
          <a:p>
            <a:pPr algn="r" rtl="1">
              <a:lnSpc>
                <a:spcPts val="3188"/>
              </a:lnSpc>
            </a:pPr>
            <a:r>
              <a:rPr lang="ar-EG" sz="2000" dirty="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استخدام البيانات لمقارنة "حالة المكان السابقة" المسجلة بـ "الحالية" في الوقت الفعلي لكشف الأجسام الدخيلة أو المتروكة، مثل الحقائب المشبوهة أو التغيرات غير المبررة في المشهد.</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a:ln>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3" name="TextBox 3"/>
          <p:cNvSpPr txBox="1"/>
          <p:nvPr/>
        </p:nvSpPr>
        <p:spPr>
          <a:xfrm>
            <a:off x="7925248" y="717799"/>
            <a:ext cx="9437340" cy="833562"/>
          </a:xfrm>
          <a:prstGeom prst="rect">
            <a:avLst/>
          </a:prstGeom>
          <a:ln>
            <a:noFill/>
          </a:ln>
        </p:spPr>
        <p:txBody>
          <a:bodyPr lIns="0" tIns="0" rIns="0" bIns="0" rtlCol="0" anchor="t">
            <a:spAutoFit/>
          </a:bodyPr>
          <a:lstStyle/>
          <a:p>
            <a:pPr algn="r" rtl="1">
              <a:lnSpc>
                <a:spcPts val="6500"/>
              </a:lnSpc>
            </a:pPr>
            <a:r>
              <a:rPr lang="ar-EG" sz="5188"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مواءمة الفكرة مع أهداف المسابقة</a:t>
            </a:r>
          </a:p>
        </p:txBody>
      </p:sp>
      <p:grpSp>
        <p:nvGrpSpPr>
          <p:cNvPr id="4" name="Group 4"/>
          <p:cNvGrpSpPr/>
          <p:nvPr/>
        </p:nvGrpSpPr>
        <p:grpSpPr>
          <a:xfrm>
            <a:off x="902554" y="2078594"/>
            <a:ext cx="16482894" cy="2631312"/>
            <a:chOff x="0" y="0"/>
            <a:chExt cx="21977192" cy="3508416"/>
          </a:xfrm>
        </p:grpSpPr>
        <p:sp>
          <p:nvSpPr>
            <p:cNvPr id="5" name="Freeform 5"/>
            <p:cNvSpPr/>
            <p:nvPr/>
          </p:nvSpPr>
          <p:spPr>
            <a:xfrm>
              <a:off x="30480" y="30480"/>
              <a:ext cx="21916263" cy="3447415"/>
            </a:xfrm>
            <a:custGeom>
              <a:avLst/>
              <a:gdLst/>
              <a:ahLst/>
              <a:cxnLst/>
              <a:rect l="l" t="t" r="r" b="b"/>
              <a:pathLst>
                <a:path w="21916263" h="3447415">
                  <a:moveTo>
                    <a:pt x="0" y="148082"/>
                  </a:moveTo>
                  <a:cubicBezTo>
                    <a:pt x="0" y="66294"/>
                    <a:pt x="67310" y="0"/>
                    <a:pt x="150241" y="0"/>
                  </a:cubicBezTo>
                  <a:lnTo>
                    <a:pt x="21766022" y="0"/>
                  </a:lnTo>
                  <a:cubicBezTo>
                    <a:pt x="21848953" y="0"/>
                    <a:pt x="21916263" y="66294"/>
                    <a:pt x="21916263" y="148082"/>
                  </a:cubicBezTo>
                  <a:lnTo>
                    <a:pt x="21916263" y="3299333"/>
                  </a:lnTo>
                  <a:cubicBezTo>
                    <a:pt x="21916263" y="3381121"/>
                    <a:pt x="21848953" y="3447415"/>
                    <a:pt x="21766022" y="3447415"/>
                  </a:cubicBezTo>
                  <a:lnTo>
                    <a:pt x="150241" y="3447415"/>
                  </a:lnTo>
                  <a:cubicBezTo>
                    <a:pt x="67310" y="3447415"/>
                    <a:pt x="0" y="3381121"/>
                    <a:pt x="0" y="3299333"/>
                  </a:cubicBezTo>
                  <a:close/>
                </a:path>
              </a:pathLst>
            </a:custGeom>
            <a:solidFill>
              <a:srgbClr val="34391D"/>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6" name="Freeform 6"/>
            <p:cNvSpPr/>
            <p:nvPr/>
          </p:nvSpPr>
          <p:spPr>
            <a:xfrm>
              <a:off x="0" y="0"/>
              <a:ext cx="21977223" cy="3508375"/>
            </a:xfrm>
            <a:custGeom>
              <a:avLst/>
              <a:gdLst/>
              <a:ahLst/>
              <a:cxnLst/>
              <a:rect l="l" t="t" r="r" b="b"/>
              <a:pathLst>
                <a:path w="21977223" h="3508375">
                  <a:moveTo>
                    <a:pt x="0" y="178562"/>
                  </a:moveTo>
                  <a:cubicBezTo>
                    <a:pt x="0" y="79502"/>
                    <a:pt x="81407" y="0"/>
                    <a:pt x="180721" y="0"/>
                  </a:cubicBezTo>
                  <a:lnTo>
                    <a:pt x="21796502" y="0"/>
                  </a:lnTo>
                  <a:lnTo>
                    <a:pt x="21796502" y="30480"/>
                  </a:lnTo>
                  <a:lnTo>
                    <a:pt x="21796502" y="0"/>
                  </a:lnTo>
                  <a:cubicBezTo>
                    <a:pt x="21895943" y="0"/>
                    <a:pt x="21977223" y="79502"/>
                    <a:pt x="21977223" y="178562"/>
                  </a:cubicBezTo>
                  <a:lnTo>
                    <a:pt x="21946743" y="178562"/>
                  </a:lnTo>
                  <a:lnTo>
                    <a:pt x="21977223" y="178562"/>
                  </a:lnTo>
                  <a:lnTo>
                    <a:pt x="21977223" y="3329813"/>
                  </a:lnTo>
                  <a:lnTo>
                    <a:pt x="21946743" y="3329813"/>
                  </a:lnTo>
                  <a:lnTo>
                    <a:pt x="21977223" y="3329813"/>
                  </a:lnTo>
                  <a:cubicBezTo>
                    <a:pt x="21977223" y="3428873"/>
                    <a:pt x="21895815" y="3508375"/>
                    <a:pt x="21796502" y="3508375"/>
                  </a:cubicBezTo>
                  <a:lnTo>
                    <a:pt x="21796502" y="3477895"/>
                  </a:lnTo>
                  <a:lnTo>
                    <a:pt x="21796502" y="3508375"/>
                  </a:lnTo>
                  <a:lnTo>
                    <a:pt x="180721" y="3508375"/>
                  </a:lnTo>
                  <a:lnTo>
                    <a:pt x="180721" y="3477895"/>
                  </a:lnTo>
                  <a:lnTo>
                    <a:pt x="180721" y="3508375"/>
                  </a:lnTo>
                  <a:cubicBezTo>
                    <a:pt x="81407" y="3508375"/>
                    <a:pt x="0" y="3428873"/>
                    <a:pt x="0" y="3329813"/>
                  </a:cubicBezTo>
                  <a:lnTo>
                    <a:pt x="0" y="178562"/>
                  </a:lnTo>
                  <a:lnTo>
                    <a:pt x="30480" y="178562"/>
                  </a:lnTo>
                  <a:lnTo>
                    <a:pt x="0" y="178562"/>
                  </a:lnTo>
                  <a:moveTo>
                    <a:pt x="60960" y="178562"/>
                  </a:moveTo>
                  <a:lnTo>
                    <a:pt x="60960" y="3329813"/>
                  </a:lnTo>
                  <a:lnTo>
                    <a:pt x="30480" y="3329813"/>
                  </a:lnTo>
                  <a:lnTo>
                    <a:pt x="60960" y="3329813"/>
                  </a:lnTo>
                  <a:cubicBezTo>
                    <a:pt x="60960" y="3394329"/>
                    <a:pt x="114173" y="3447415"/>
                    <a:pt x="180721" y="3447415"/>
                  </a:cubicBezTo>
                  <a:lnTo>
                    <a:pt x="21796502" y="3447415"/>
                  </a:lnTo>
                  <a:cubicBezTo>
                    <a:pt x="21863050" y="3447415"/>
                    <a:pt x="21916264" y="3394329"/>
                    <a:pt x="21916264" y="3329813"/>
                  </a:cubicBezTo>
                  <a:lnTo>
                    <a:pt x="21916264" y="178562"/>
                  </a:lnTo>
                  <a:cubicBezTo>
                    <a:pt x="21916264" y="114046"/>
                    <a:pt x="21863050" y="60960"/>
                    <a:pt x="21796502" y="60960"/>
                  </a:cubicBezTo>
                  <a:lnTo>
                    <a:pt x="180721" y="60960"/>
                  </a:lnTo>
                  <a:lnTo>
                    <a:pt x="180721" y="30480"/>
                  </a:lnTo>
                  <a:lnTo>
                    <a:pt x="180721" y="60960"/>
                  </a:lnTo>
                  <a:cubicBezTo>
                    <a:pt x="114173" y="60960"/>
                    <a:pt x="60960" y="114046"/>
                    <a:pt x="60960" y="178562"/>
                  </a:cubicBezTo>
                  <a:close/>
                </a:path>
              </a:pathLst>
            </a:custGeom>
            <a:solidFill>
              <a:srgbClr val="3F7361"/>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grpSp>
        <p:nvGrpSpPr>
          <p:cNvPr id="7" name="Group 7"/>
          <p:cNvGrpSpPr/>
          <p:nvPr/>
        </p:nvGrpSpPr>
        <p:grpSpPr>
          <a:xfrm>
            <a:off x="16276290" y="2130030"/>
            <a:ext cx="1057722" cy="2528442"/>
            <a:chOff x="0" y="0"/>
            <a:chExt cx="1410296" cy="3371256"/>
          </a:xfrm>
        </p:grpSpPr>
        <p:sp>
          <p:nvSpPr>
            <p:cNvPr id="8" name="Freeform 8"/>
            <p:cNvSpPr/>
            <p:nvPr/>
          </p:nvSpPr>
          <p:spPr>
            <a:xfrm>
              <a:off x="0" y="0"/>
              <a:ext cx="1410335" cy="3371215"/>
            </a:xfrm>
            <a:custGeom>
              <a:avLst/>
              <a:gdLst/>
              <a:ahLst/>
              <a:cxnLst/>
              <a:rect l="l" t="t" r="r" b="b"/>
              <a:pathLst>
                <a:path w="1410335" h="3371215">
                  <a:moveTo>
                    <a:pt x="0" y="102362"/>
                  </a:moveTo>
                  <a:cubicBezTo>
                    <a:pt x="0" y="45847"/>
                    <a:pt x="45847" y="0"/>
                    <a:pt x="102362" y="0"/>
                  </a:cubicBezTo>
                  <a:lnTo>
                    <a:pt x="1307973" y="0"/>
                  </a:lnTo>
                  <a:cubicBezTo>
                    <a:pt x="1364488" y="0"/>
                    <a:pt x="1410335" y="45847"/>
                    <a:pt x="1410335" y="102362"/>
                  </a:cubicBezTo>
                  <a:lnTo>
                    <a:pt x="1410335" y="3268853"/>
                  </a:lnTo>
                  <a:cubicBezTo>
                    <a:pt x="1410335" y="3325368"/>
                    <a:pt x="1364488" y="3371215"/>
                    <a:pt x="1307973" y="3371215"/>
                  </a:cubicBezTo>
                  <a:lnTo>
                    <a:pt x="102362" y="3371215"/>
                  </a:lnTo>
                  <a:cubicBezTo>
                    <a:pt x="45847" y="3371215"/>
                    <a:pt x="0" y="3325368"/>
                    <a:pt x="0" y="3268853"/>
                  </a:cubicBezTo>
                  <a:close/>
                </a:path>
              </a:pathLst>
            </a:custGeom>
            <a:solidFill>
              <a:srgbClr val="265A48"/>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sp>
        <p:nvSpPr>
          <p:cNvPr id="9" name="Freeform 9" descr="preencoded.png"/>
          <p:cNvSpPr/>
          <p:nvPr/>
        </p:nvSpPr>
        <p:spPr>
          <a:xfrm>
            <a:off x="16602074" y="3195934"/>
            <a:ext cx="396628" cy="396628"/>
          </a:xfrm>
          <a:custGeom>
            <a:avLst/>
            <a:gdLst/>
            <a:ahLst/>
            <a:cxnLst/>
            <a:rect l="l" t="t" r="r" b="b"/>
            <a:pathLst>
              <a:path w="396628" h="396628">
                <a:moveTo>
                  <a:pt x="0" y="0"/>
                </a:moveTo>
                <a:lnTo>
                  <a:pt x="396628" y="0"/>
                </a:lnTo>
                <a:lnTo>
                  <a:pt x="396628" y="396628"/>
                </a:lnTo>
                <a:lnTo>
                  <a:pt x="0" y="396628"/>
                </a:lnTo>
                <a:lnTo>
                  <a:pt x="0" y="0"/>
                </a:lnTo>
                <a:close/>
              </a:path>
            </a:pathLst>
          </a:custGeom>
          <a:blipFill>
            <a:blip r:embed="rId4">
              <a:extLst>
                <a:ext uri="{96DAC541-7B7A-43D3-8B79-37D633B846F1}">
                  <asvg:svgBlip xmlns:asvg="http://schemas.microsoft.com/office/drawing/2016/SVG/main" r:embed="rId5"/>
                </a:ext>
              </a:extLst>
            </a:blip>
            <a:stretch>
              <a:fillRect t="-10714" b="-10714"/>
            </a:stretch>
          </a:blipFill>
          <a:ln>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10" name="TextBox 10"/>
          <p:cNvSpPr txBox="1"/>
          <p:nvPr/>
        </p:nvSpPr>
        <p:spPr>
          <a:xfrm>
            <a:off x="14120218" y="2384823"/>
            <a:ext cx="1891754" cy="410369"/>
          </a:xfrm>
          <a:prstGeom prst="rect">
            <a:avLst/>
          </a:prstGeom>
          <a:ln>
            <a:noFill/>
          </a:ln>
        </p:spPr>
        <p:txBody>
          <a:bodyPr lIns="0" tIns="0" rIns="0" bIns="0" rtlCol="0" anchor="t">
            <a:spAutoFit/>
          </a:bodyPr>
          <a:lstStyle/>
          <a:p>
            <a:pPr algn="r" rtl="1">
              <a:lnSpc>
                <a:spcPts val="3249"/>
              </a:lnSpc>
            </a:pPr>
            <a:r>
              <a:rPr lang="ar-EG" sz="2561" b="1" dirty="0">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تعزيز السلامة</a:t>
            </a:r>
          </a:p>
        </p:txBody>
      </p:sp>
      <p:sp>
        <p:nvSpPr>
          <p:cNvPr id="11" name="TextBox 11"/>
          <p:cNvSpPr txBox="1"/>
          <p:nvPr/>
        </p:nvSpPr>
        <p:spPr>
          <a:xfrm>
            <a:off x="1218308" y="2880421"/>
            <a:ext cx="14793666" cy="396712"/>
          </a:xfrm>
          <a:prstGeom prst="rect">
            <a:avLst/>
          </a:prstGeom>
          <a:ln>
            <a:noFill/>
          </a:ln>
        </p:spPr>
        <p:txBody>
          <a:bodyPr lIns="0" tIns="0" rIns="0" bIns="0" rtlCol="0" anchor="t">
            <a:spAutoFit/>
          </a:bodyPr>
          <a:lstStyle/>
          <a:p>
            <a:pPr algn="r" rtl="1">
              <a:lnSpc>
                <a:spcPts val="3311"/>
              </a:lnSpc>
            </a:pPr>
            <a:r>
              <a:rPr lang="ar-EG" sz="2061">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الانتقال من المراقبة التقليدية (رد الفعل بعد الحدث) إلى الحماية الاستباقية (كشف النية قبل الحدث).</a:t>
            </a:r>
          </a:p>
        </p:txBody>
      </p:sp>
      <p:sp>
        <p:nvSpPr>
          <p:cNvPr id="12" name="TextBox 12"/>
          <p:cNvSpPr txBox="1"/>
          <p:nvPr/>
        </p:nvSpPr>
        <p:spPr>
          <a:xfrm>
            <a:off x="1218308" y="3462189"/>
            <a:ext cx="14793666" cy="819904"/>
          </a:xfrm>
          <a:prstGeom prst="rect">
            <a:avLst/>
          </a:prstGeom>
          <a:ln>
            <a:noFill/>
          </a:ln>
        </p:spPr>
        <p:txBody>
          <a:bodyPr lIns="0" tIns="0" rIns="0" bIns="0" rtlCol="0" anchor="t">
            <a:spAutoFit/>
          </a:bodyPr>
          <a:lstStyle/>
          <a:p>
            <a:pPr algn="r" rtl="1">
              <a:lnSpc>
                <a:spcPts val="3311"/>
              </a:lnSpc>
            </a:pPr>
            <a:r>
              <a:rPr lang="ar-EG" sz="2061">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تأمين حياة الأفراد والممتلكات عبر كشف الأسلحة والمتفجرات والنقاط العمياء التي قد تستغلها التهديدات، مما يرفع معدلات الأمان في المنشآت الحيوية والمواكب والحشود.</a:t>
            </a:r>
          </a:p>
        </p:txBody>
      </p:sp>
      <p:grpSp>
        <p:nvGrpSpPr>
          <p:cNvPr id="13" name="Group 13"/>
          <p:cNvGrpSpPr/>
          <p:nvPr/>
        </p:nvGrpSpPr>
        <p:grpSpPr>
          <a:xfrm>
            <a:off x="902554" y="4928502"/>
            <a:ext cx="16482894" cy="2208192"/>
            <a:chOff x="0" y="0"/>
            <a:chExt cx="21977192" cy="2944256"/>
          </a:xfrm>
        </p:grpSpPr>
        <p:sp>
          <p:nvSpPr>
            <p:cNvPr id="14" name="Freeform 14"/>
            <p:cNvSpPr/>
            <p:nvPr/>
          </p:nvSpPr>
          <p:spPr>
            <a:xfrm>
              <a:off x="30480" y="30480"/>
              <a:ext cx="21916135" cy="2883281"/>
            </a:xfrm>
            <a:custGeom>
              <a:avLst/>
              <a:gdLst/>
              <a:ahLst/>
              <a:cxnLst/>
              <a:rect l="l" t="t" r="r" b="b"/>
              <a:pathLst>
                <a:path w="21916135" h="2883281">
                  <a:moveTo>
                    <a:pt x="0" y="148082"/>
                  </a:moveTo>
                  <a:cubicBezTo>
                    <a:pt x="0" y="66294"/>
                    <a:pt x="67564" y="0"/>
                    <a:pt x="150749" y="0"/>
                  </a:cubicBezTo>
                  <a:lnTo>
                    <a:pt x="21765387" y="0"/>
                  </a:lnTo>
                  <a:cubicBezTo>
                    <a:pt x="21848699" y="0"/>
                    <a:pt x="21916135" y="66294"/>
                    <a:pt x="21916135" y="148082"/>
                  </a:cubicBezTo>
                  <a:lnTo>
                    <a:pt x="21916135" y="2735199"/>
                  </a:lnTo>
                  <a:cubicBezTo>
                    <a:pt x="21916135" y="2816987"/>
                    <a:pt x="21848572" y="2883281"/>
                    <a:pt x="21765387" y="2883281"/>
                  </a:cubicBezTo>
                  <a:lnTo>
                    <a:pt x="150749" y="2883281"/>
                  </a:lnTo>
                  <a:cubicBezTo>
                    <a:pt x="67437" y="2883281"/>
                    <a:pt x="0" y="2816987"/>
                    <a:pt x="0" y="2735199"/>
                  </a:cubicBezTo>
                  <a:close/>
                </a:path>
              </a:pathLst>
            </a:custGeom>
            <a:solidFill>
              <a:srgbClr val="34391D"/>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15" name="Freeform 15"/>
            <p:cNvSpPr/>
            <p:nvPr/>
          </p:nvSpPr>
          <p:spPr>
            <a:xfrm>
              <a:off x="0" y="0"/>
              <a:ext cx="21977096" cy="2944241"/>
            </a:xfrm>
            <a:custGeom>
              <a:avLst/>
              <a:gdLst/>
              <a:ahLst/>
              <a:cxnLst/>
              <a:rect l="l" t="t" r="r" b="b"/>
              <a:pathLst>
                <a:path w="21977096" h="2944241">
                  <a:moveTo>
                    <a:pt x="0" y="178562"/>
                  </a:moveTo>
                  <a:cubicBezTo>
                    <a:pt x="0" y="79375"/>
                    <a:pt x="81661" y="0"/>
                    <a:pt x="181229" y="0"/>
                  </a:cubicBezTo>
                  <a:lnTo>
                    <a:pt x="21795867" y="0"/>
                  </a:lnTo>
                  <a:lnTo>
                    <a:pt x="21795867" y="30480"/>
                  </a:lnTo>
                  <a:lnTo>
                    <a:pt x="21795867" y="0"/>
                  </a:lnTo>
                  <a:cubicBezTo>
                    <a:pt x="21895434" y="0"/>
                    <a:pt x="21977096" y="79375"/>
                    <a:pt x="21977096" y="178562"/>
                  </a:cubicBezTo>
                  <a:lnTo>
                    <a:pt x="21946615" y="178562"/>
                  </a:lnTo>
                  <a:lnTo>
                    <a:pt x="21977096" y="178562"/>
                  </a:lnTo>
                  <a:lnTo>
                    <a:pt x="21977096" y="2765679"/>
                  </a:lnTo>
                  <a:lnTo>
                    <a:pt x="21946615" y="2765679"/>
                  </a:lnTo>
                  <a:lnTo>
                    <a:pt x="21977096" y="2765679"/>
                  </a:lnTo>
                  <a:cubicBezTo>
                    <a:pt x="21977096" y="2864866"/>
                    <a:pt x="21895434" y="2944241"/>
                    <a:pt x="21795867" y="2944241"/>
                  </a:cubicBezTo>
                  <a:lnTo>
                    <a:pt x="21795867" y="2913761"/>
                  </a:lnTo>
                  <a:lnTo>
                    <a:pt x="21795867" y="2944241"/>
                  </a:lnTo>
                  <a:lnTo>
                    <a:pt x="181229" y="2944241"/>
                  </a:lnTo>
                  <a:lnTo>
                    <a:pt x="181229" y="2913761"/>
                  </a:lnTo>
                  <a:lnTo>
                    <a:pt x="181229" y="2944241"/>
                  </a:lnTo>
                  <a:cubicBezTo>
                    <a:pt x="81661" y="2944241"/>
                    <a:pt x="0" y="2864866"/>
                    <a:pt x="0" y="2765679"/>
                  </a:cubicBezTo>
                  <a:lnTo>
                    <a:pt x="0" y="178562"/>
                  </a:lnTo>
                  <a:lnTo>
                    <a:pt x="30480" y="178562"/>
                  </a:lnTo>
                  <a:lnTo>
                    <a:pt x="0" y="178562"/>
                  </a:lnTo>
                  <a:moveTo>
                    <a:pt x="60960" y="178562"/>
                  </a:moveTo>
                  <a:lnTo>
                    <a:pt x="60960" y="2765679"/>
                  </a:lnTo>
                  <a:lnTo>
                    <a:pt x="30480" y="2765679"/>
                  </a:lnTo>
                  <a:lnTo>
                    <a:pt x="60960" y="2765679"/>
                  </a:lnTo>
                  <a:cubicBezTo>
                    <a:pt x="60960" y="2830068"/>
                    <a:pt x="114300" y="2883281"/>
                    <a:pt x="181229" y="2883281"/>
                  </a:cubicBezTo>
                  <a:lnTo>
                    <a:pt x="21795867" y="2883281"/>
                  </a:lnTo>
                  <a:cubicBezTo>
                    <a:pt x="21862796" y="2883281"/>
                    <a:pt x="21916135" y="2830068"/>
                    <a:pt x="21916135" y="2765679"/>
                  </a:cubicBezTo>
                  <a:lnTo>
                    <a:pt x="21916135" y="178562"/>
                  </a:lnTo>
                  <a:cubicBezTo>
                    <a:pt x="21916135" y="114173"/>
                    <a:pt x="21862796" y="60960"/>
                    <a:pt x="21795867" y="60960"/>
                  </a:cubicBezTo>
                  <a:lnTo>
                    <a:pt x="181229" y="60960"/>
                  </a:lnTo>
                  <a:lnTo>
                    <a:pt x="181229" y="30480"/>
                  </a:lnTo>
                  <a:lnTo>
                    <a:pt x="181229" y="60960"/>
                  </a:lnTo>
                  <a:cubicBezTo>
                    <a:pt x="114300" y="60960"/>
                    <a:pt x="60960" y="114173"/>
                    <a:pt x="60960" y="178562"/>
                  </a:cubicBezTo>
                  <a:close/>
                </a:path>
              </a:pathLst>
            </a:custGeom>
            <a:solidFill>
              <a:srgbClr val="3F7361"/>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grpSp>
        <p:nvGrpSpPr>
          <p:cNvPr id="16" name="Group 16"/>
          <p:cNvGrpSpPr/>
          <p:nvPr/>
        </p:nvGrpSpPr>
        <p:grpSpPr>
          <a:xfrm>
            <a:off x="16276290" y="4979938"/>
            <a:ext cx="1057722" cy="2105322"/>
            <a:chOff x="0" y="0"/>
            <a:chExt cx="1410296" cy="2807096"/>
          </a:xfrm>
        </p:grpSpPr>
        <p:sp>
          <p:nvSpPr>
            <p:cNvPr id="17" name="Freeform 17"/>
            <p:cNvSpPr/>
            <p:nvPr/>
          </p:nvSpPr>
          <p:spPr>
            <a:xfrm>
              <a:off x="0" y="0"/>
              <a:ext cx="1410335" cy="2807081"/>
            </a:xfrm>
            <a:custGeom>
              <a:avLst/>
              <a:gdLst/>
              <a:ahLst/>
              <a:cxnLst/>
              <a:rect l="l" t="t" r="r" b="b"/>
              <a:pathLst>
                <a:path w="1410335" h="2807081">
                  <a:moveTo>
                    <a:pt x="0" y="102362"/>
                  </a:moveTo>
                  <a:cubicBezTo>
                    <a:pt x="0" y="45847"/>
                    <a:pt x="45847" y="0"/>
                    <a:pt x="102362" y="0"/>
                  </a:cubicBezTo>
                  <a:lnTo>
                    <a:pt x="1307973" y="0"/>
                  </a:lnTo>
                  <a:cubicBezTo>
                    <a:pt x="1364488" y="0"/>
                    <a:pt x="1410335" y="45847"/>
                    <a:pt x="1410335" y="102362"/>
                  </a:cubicBezTo>
                  <a:lnTo>
                    <a:pt x="1410335" y="2704719"/>
                  </a:lnTo>
                  <a:cubicBezTo>
                    <a:pt x="1410335" y="2761234"/>
                    <a:pt x="1364488" y="2807081"/>
                    <a:pt x="1307973" y="2807081"/>
                  </a:cubicBezTo>
                  <a:lnTo>
                    <a:pt x="102362" y="2807081"/>
                  </a:lnTo>
                  <a:cubicBezTo>
                    <a:pt x="45847" y="2807081"/>
                    <a:pt x="0" y="2761234"/>
                    <a:pt x="0" y="2704719"/>
                  </a:cubicBezTo>
                  <a:close/>
                </a:path>
              </a:pathLst>
            </a:custGeom>
            <a:solidFill>
              <a:srgbClr val="265A48"/>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sp>
        <p:nvSpPr>
          <p:cNvPr id="18" name="Freeform 18" descr="preencoded.png"/>
          <p:cNvSpPr/>
          <p:nvPr/>
        </p:nvSpPr>
        <p:spPr>
          <a:xfrm>
            <a:off x="16602074" y="5834212"/>
            <a:ext cx="396628" cy="396628"/>
          </a:xfrm>
          <a:custGeom>
            <a:avLst/>
            <a:gdLst/>
            <a:ahLst/>
            <a:cxnLst/>
            <a:rect l="l" t="t" r="r" b="b"/>
            <a:pathLst>
              <a:path w="396628" h="396628">
                <a:moveTo>
                  <a:pt x="0" y="0"/>
                </a:moveTo>
                <a:lnTo>
                  <a:pt x="396628" y="0"/>
                </a:lnTo>
                <a:lnTo>
                  <a:pt x="396628" y="396628"/>
                </a:lnTo>
                <a:lnTo>
                  <a:pt x="0" y="396628"/>
                </a:lnTo>
                <a:lnTo>
                  <a:pt x="0" y="0"/>
                </a:lnTo>
                <a:close/>
              </a:path>
            </a:pathLst>
          </a:custGeom>
          <a:blipFill>
            <a:blip r:embed="rId6">
              <a:extLst>
                <a:ext uri="{96DAC541-7B7A-43D3-8B79-37D633B846F1}">
                  <asvg:svgBlip xmlns:asvg="http://schemas.microsoft.com/office/drawing/2016/SVG/main" r:embed="rId7"/>
                </a:ext>
              </a:extLst>
            </a:blip>
            <a:stretch>
              <a:fillRect l="-2380" r="-2380"/>
            </a:stretch>
          </a:blipFill>
          <a:ln>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19" name="TextBox 19"/>
          <p:cNvSpPr txBox="1"/>
          <p:nvPr/>
        </p:nvSpPr>
        <p:spPr>
          <a:xfrm>
            <a:off x="12752934" y="5234733"/>
            <a:ext cx="3259038" cy="410369"/>
          </a:xfrm>
          <a:prstGeom prst="rect">
            <a:avLst/>
          </a:prstGeom>
          <a:ln>
            <a:noFill/>
          </a:ln>
        </p:spPr>
        <p:txBody>
          <a:bodyPr lIns="0" tIns="0" rIns="0" bIns="0" rtlCol="0" anchor="t">
            <a:spAutoFit/>
          </a:bodyPr>
          <a:lstStyle/>
          <a:p>
            <a:pPr algn="r" rtl="1">
              <a:lnSpc>
                <a:spcPts val="3249"/>
              </a:lnSpc>
            </a:pPr>
            <a:r>
              <a:rPr lang="ar-EG" sz="2561" b="1">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تحسين الأداء التشغيلي</a:t>
            </a:r>
          </a:p>
        </p:txBody>
      </p:sp>
      <p:sp>
        <p:nvSpPr>
          <p:cNvPr id="20" name="TextBox 20"/>
          <p:cNvSpPr txBox="1"/>
          <p:nvPr/>
        </p:nvSpPr>
        <p:spPr>
          <a:xfrm>
            <a:off x="1218308" y="5730329"/>
            <a:ext cx="14793666" cy="396712"/>
          </a:xfrm>
          <a:prstGeom prst="rect">
            <a:avLst/>
          </a:prstGeom>
          <a:ln>
            <a:noFill/>
          </a:ln>
        </p:spPr>
        <p:txBody>
          <a:bodyPr lIns="0" tIns="0" rIns="0" bIns="0" rtlCol="0" anchor="t">
            <a:spAutoFit/>
          </a:bodyPr>
          <a:lstStyle/>
          <a:p>
            <a:pPr algn="r" rtl="1">
              <a:lnSpc>
                <a:spcPts val="3311"/>
              </a:lnSpc>
            </a:pPr>
            <a:r>
              <a:rPr lang="ar-EG" sz="2061">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أتمتة مهام الرصد الشاقة لتقليل الاعتماد على العنصر البشري وتفادي أخطاء الإجهاد والسهو.</a:t>
            </a:r>
          </a:p>
        </p:txBody>
      </p:sp>
      <p:sp>
        <p:nvSpPr>
          <p:cNvPr id="21" name="TextBox 21"/>
          <p:cNvSpPr txBox="1"/>
          <p:nvPr/>
        </p:nvSpPr>
        <p:spPr>
          <a:xfrm>
            <a:off x="1218308" y="6312099"/>
            <a:ext cx="14793666" cy="396712"/>
          </a:xfrm>
          <a:prstGeom prst="rect">
            <a:avLst/>
          </a:prstGeom>
          <a:ln>
            <a:noFill/>
          </a:ln>
        </p:spPr>
        <p:txBody>
          <a:bodyPr lIns="0" tIns="0" rIns="0" bIns="0" rtlCol="0" anchor="t">
            <a:spAutoFit/>
          </a:bodyPr>
          <a:lstStyle/>
          <a:p>
            <a:pPr algn="r" rtl="1">
              <a:lnSpc>
                <a:spcPts val="3311"/>
              </a:lnSpc>
            </a:pPr>
            <a:r>
              <a:rPr lang="ar-EG" sz="2061">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تسريع زمن الاستجابة للبلاغات من دقائق إلى ثوانٍ معدودة عبر التنبيه الآلي المصنف، مما يرفع كفاءة غرف العمليات.</a:t>
            </a:r>
          </a:p>
        </p:txBody>
      </p:sp>
      <p:grpSp>
        <p:nvGrpSpPr>
          <p:cNvPr id="22" name="Group 22"/>
          <p:cNvGrpSpPr/>
          <p:nvPr/>
        </p:nvGrpSpPr>
        <p:grpSpPr>
          <a:xfrm>
            <a:off x="902554" y="7355294"/>
            <a:ext cx="16482894" cy="2208192"/>
            <a:chOff x="0" y="0"/>
            <a:chExt cx="21977192" cy="2944256"/>
          </a:xfrm>
        </p:grpSpPr>
        <p:sp>
          <p:nvSpPr>
            <p:cNvPr id="23" name="Freeform 23"/>
            <p:cNvSpPr/>
            <p:nvPr/>
          </p:nvSpPr>
          <p:spPr>
            <a:xfrm>
              <a:off x="30480" y="30480"/>
              <a:ext cx="21916135" cy="2883281"/>
            </a:xfrm>
            <a:custGeom>
              <a:avLst/>
              <a:gdLst/>
              <a:ahLst/>
              <a:cxnLst/>
              <a:rect l="l" t="t" r="r" b="b"/>
              <a:pathLst>
                <a:path w="21916135" h="2883281">
                  <a:moveTo>
                    <a:pt x="0" y="148082"/>
                  </a:moveTo>
                  <a:cubicBezTo>
                    <a:pt x="0" y="66294"/>
                    <a:pt x="67564" y="0"/>
                    <a:pt x="150749" y="0"/>
                  </a:cubicBezTo>
                  <a:lnTo>
                    <a:pt x="21765387" y="0"/>
                  </a:lnTo>
                  <a:cubicBezTo>
                    <a:pt x="21848699" y="0"/>
                    <a:pt x="21916135" y="66294"/>
                    <a:pt x="21916135" y="148082"/>
                  </a:cubicBezTo>
                  <a:lnTo>
                    <a:pt x="21916135" y="2735199"/>
                  </a:lnTo>
                  <a:cubicBezTo>
                    <a:pt x="21916135" y="2816987"/>
                    <a:pt x="21848572" y="2883281"/>
                    <a:pt x="21765387" y="2883281"/>
                  </a:cubicBezTo>
                  <a:lnTo>
                    <a:pt x="150749" y="2883281"/>
                  </a:lnTo>
                  <a:cubicBezTo>
                    <a:pt x="67437" y="2883281"/>
                    <a:pt x="0" y="2816987"/>
                    <a:pt x="0" y="2735199"/>
                  </a:cubicBezTo>
                  <a:close/>
                </a:path>
              </a:pathLst>
            </a:custGeom>
            <a:solidFill>
              <a:srgbClr val="34391D"/>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24" name="Freeform 24"/>
            <p:cNvSpPr/>
            <p:nvPr/>
          </p:nvSpPr>
          <p:spPr>
            <a:xfrm>
              <a:off x="0" y="0"/>
              <a:ext cx="21977096" cy="2944241"/>
            </a:xfrm>
            <a:custGeom>
              <a:avLst/>
              <a:gdLst/>
              <a:ahLst/>
              <a:cxnLst/>
              <a:rect l="l" t="t" r="r" b="b"/>
              <a:pathLst>
                <a:path w="21977096" h="2944241">
                  <a:moveTo>
                    <a:pt x="0" y="178562"/>
                  </a:moveTo>
                  <a:cubicBezTo>
                    <a:pt x="0" y="79375"/>
                    <a:pt x="81661" y="0"/>
                    <a:pt x="181229" y="0"/>
                  </a:cubicBezTo>
                  <a:lnTo>
                    <a:pt x="21795867" y="0"/>
                  </a:lnTo>
                  <a:lnTo>
                    <a:pt x="21795867" y="30480"/>
                  </a:lnTo>
                  <a:lnTo>
                    <a:pt x="21795867" y="0"/>
                  </a:lnTo>
                  <a:cubicBezTo>
                    <a:pt x="21895434" y="0"/>
                    <a:pt x="21977096" y="79375"/>
                    <a:pt x="21977096" y="178562"/>
                  </a:cubicBezTo>
                  <a:lnTo>
                    <a:pt x="21946615" y="178562"/>
                  </a:lnTo>
                  <a:lnTo>
                    <a:pt x="21977096" y="178562"/>
                  </a:lnTo>
                  <a:lnTo>
                    <a:pt x="21977096" y="2765679"/>
                  </a:lnTo>
                  <a:lnTo>
                    <a:pt x="21946615" y="2765679"/>
                  </a:lnTo>
                  <a:lnTo>
                    <a:pt x="21977096" y="2765679"/>
                  </a:lnTo>
                  <a:cubicBezTo>
                    <a:pt x="21977096" y="2864866"/>
                    <a:pt x="21895434" y="2944241"/>
                    <a:pt x="21795867" y="2944241"/>
                  </a:cubicBezTo>
                  <a:lnTo>
                    <a:pt x="21795867" y="2913761"/>
                  </a:lnTo>
                  <a:lnTo>
                    <a:pt x="21795867" y="2944241"/>
                  </a:lnTo>
                  <a:lnTo>
                    <a:pt x="181229" y="2944241"/>
                  </a:lnTo>
                  <a:lnTo>
                    <a:pt x="181229" y="2913761"/>
                  </a:lnTo>
                  <a:lnTo>
                    <a:pt x="181229" y="2944241"/>
                  </a:lnTo>
                  <a:cubicBezTo>
                    <a:pt x="81661" y="2944241"/>
                    <a:pt x="0" y="2864866"/>
                    <a:pt x="0" y="2765679"/>
                  </a:cubicBezTo>
                  <a:lnTo>
                    <a:pt x="0" y="178562"/>
                  </a:lnTo>
                  <a:lnTo>
                    <a:pt x="30480" y="178562"/>
                  </a:lnTo>
                  <a:lnTo>
                    <a:pt x="0" y="178562"/>
                  </a:lnTo>
                  <a:moveTo>
                    <a:pt x="60960" y="178562"/>
                  </a:moveTo>
                  <a:lnTo>
                    <a:pt x="60960" y="2765679"/>
                  </a:lnTo>
                  <a:lnTo>
                    <a:pt x="30480" y="2765679"/>
                  </a:lnTo>
                  <a:lnTo>
                    <a:pt x="60960" y="2765679"/>
                  </a:lnTo>
                  <a:cubicBezTo>
                    <a:pt x="60960" y="2830068"/>
                    <a:pt x="114300" y="2883281"/>
                    <a:pt x="181229" y="2883281"/>
                  </a:cubicBezTo>
                  <a:lnTo>
                    <a:pt x="21795867" y="2883281"/>
                  </a:lnTo>
                  <a:cubicBezTo>
                    <a:pt x="21862796" y="2883281"/>
                    <a:pt x="21916135" y="2830068"/>
                    <a:pt x="21916135" y="2765679"/>
                  </a:cubicBezTo>
                  <a:lnTo>
                    <a:pt x="21916135" y="178562"/>
                  </a:lnTo>
                  <a:cubicBezTo>
                    <a:pt x="21916135" y="114173"/>
                    <a:pt x="21862796" y="60960"/>
                    <a:pt x="21795867" y="60960"/>
                  </a:cubicBezTo>
                  <a:lnTo>
                    <a:pt x="181229" y="60960"/>
                  </a:lnTo>
                  <a:lnTo>
                    <a:pt x="181229" y="30480"/>
                  </a:lnTo>
                  <a:lnTo>
                    <a:pt x="181229" y="60960"/>
                  </a:lnTo>
                  <a:cubicBezTo>
                    <a:pt x="114300" y="60960"/>
                    <a:pt x="60960" y="114173"/>
                    <a:pt x="60960" y="178562"/>
                  </a:cubicBezTo>
                  <a:close/>
                </a:path>
              </a:pathLst>
            </a:custGeom>
            <a:solidFill>
              <a:srgbClr val="3F7361"/>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grpSp>
        <p:nvGrpSpPr>
          <p:cNvPr id="25" name="Group 25"/>
          <p:cNvGrpSpPr/>
          <p:nvPr/>
        </p:nvGrpSpPr>
        <p:grpSpPr>
          <a:xfrm>
            <a:off x="16276290" y="7406730"/>
            <a:ext cx="1057722" cy="2105322"/>
            <a:chOff x="0" y="0"/>
            <a:chExt cx="1410296" cy="2807096"/>
          </a:xfrm>
        </p:grpSpPr>
        <p:sp>
          <p:nvSpPr>
            <p:cNvPr id="26" name="Freeform 26"/>
            <p:cNvSpPr/>
            <p:nvPr/>
          </p:nvSpPr>
          <p:spPr>
            <a:xfrm>
              <a:off x="0" y="0"/>
              <a:ext cx="1410335" cy="2807081"/>
            </a:xfrm>
            <a:custGeom>
              <a:avLst/>
              <a:gdLst/>
              <a:ahLst/>
              <a:cxnLst/>
              <a:rect l="l" t="t" r="r" b="b"/>
              <a:pathLst>
                <a:path w="1410335" h="2807081">
                  <a:moveTo>
                    <a:pt x="0" y="102362"/>
                  </a:moveTo>
                  <a:cubicBezTo>
                    <a:pt x="0" y="45847"/>
                    <a:pt x="45847" y="0"/>
                    <a:pt x="102362" y="0"/>
                  </a:cubicBezTo>
                  <a:lnTo>
                    <a:pt x="1307973" y="0"/>
                  </a:lnTo>
                  <a:cubicBezTo>
                    <a:pt x="1364488" y="0"/>
                    <a:pt x="1410335" y="45847"/>
                    <a:pt x="1410335" y="102362"/>
                  </a:cubicBezTo>
                  <a:lnTo>
                    <a:pt x="1410335" y="2704719"/>
                  </a:lnTo>
                  <a:cubicBezTo>
                    <a:pt x="1410335" y="2761234"/>
                    <a:pt x="1364488" y="2807081"/>
                    <a:pt x="1307973" y="2807081"/>
                  </a:cubicBezTo>
                  <a:lnTo>
                    <a:pt x="102362" y="2807081"/>
                  </a:lnTo>
                  <a:cubicBezTo>
                    <a:pt x="45847" y="2807081"/>
                    <a:pt x="0" y="2761234"/>
                    <a:pt x="0" y="2704719"/>
                  </a:cubicBezTo>
                  <a:close/>
                </a:path>
              </a:pathLst>
            </a:custGeom>
            <a:solidFill>
              <a:srgbClr val="265A48"/>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sp>
        <p:nvSpPr>
          <p:cNvPr id="27" name="Freeform 27" descr="preencoded.png"/>
          <p:cNvSpPr/>
          <p:nvPr/>
        </p:nvSpPr>
        <p:spPr>
          <a:xfrm>
            <a:off x="16602074" y="8261002"/>
            <a:ext cx="396628" cy="396628"/>
          </a:xfrm>
          <a:custGeom>
            <a:avLst/>
            <a:gdLst/>
            <a:ahLst/>
            <a:cxnLst/>
            <a:rect l="l" t="t" r="r" b="b"/>
            <a:pathLst>
              <a:path w="396628" h="396628">
                <a:moveTo>
                  <a:pt x="0" y="0"/>
                </a:moveTo>
                <a:lnTo>
                  <a:pt x="396628" y="0"/>
                </a:lnTo>
                <a:lnTo>
                  <a:pt x="396628" y="396628"/>
                </a:lnTo>
                <a:lnTo>
                  <a:pt x="0" y="396628"/>
                </a:lnTo>
                <a:lnTo>
                  <a:pt x="0" y="0"/>
                </a:lnTo>
                <a:close/>
              </a:path>
            </a:pathLst>
          </a:custGeom>
          <a:blipFill>
            <a:blip r:embed="rId8">
              <a:extLst>
                <a:ext uri="{96DAC541-7B7A-43D3-8B79-37D633B846F1}">
                  <asvg:svgBlip xmlns:asvg="http://schemas.microsoft.com/office/drawing/2016/SVG/main" r:embed="rId9"/>
                </a:ext>
              </a:extLst>
            </a:blip>
            <a:stretch>
              <a:fillRect/>
            </a:stretch>
          </a:blipFill>
          <a:ln>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28" name="TextBox 28"/>
          <p:cNvSpPr txBox="1"/>
          <p:nvPr/>
        </p:nvSpPr>
        <p:spPr>
          <a:xfrm>
            <a:off x="11153478" y="7661523"/>
            <a:ext cx="4858494" cy="410369"/>
          </a:xfrm>
          <a:prstGeom prst="rect">
            <a:avLst/>
          </a:prstGeom>
          <a:ln>
            <a:noFill/>
          </a:ln>
        </p:spPr>
        <p:txBody>
          <a:bodyPr lIns="0" tIns="0" rIns="0" bIns="0" rtlCol="0" anchor="t">
            <a:spAutoFit/>
          </a:bodyPr>
          <a:lstStyle/>
          <a:p>
            <a:pPr algn="r" rtl="1">
              <a:lnSpc>
                <a:spcPts val="3249"/>
              </a:lnSpc>
            </a:pPr>
            <a:r>
              <a:rPr lang="ar-EG" sz="2561" b="1">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التوافق مع مسار التقنيات الميدانية</a:t>
            </a:r>
          </a:p>
        </p:txBody>
      </p:sp>
      <p:sp>
        <p:nvSpPr>
          <p:cNvPr id="29" name="TextBox 29"/>
          <p:cNvSpPr txBox="1"/>
          <p:nvPr/>
        </p:nvSpPr>
        <p:spPr>
          <a:xfrm>
            <a:off x="1218308" y="8157123"/>
            <a:ext cx="14793666" cy="396712"/>
          </a:xfrm>
          <a:prstGeom prst="rect">
            <a:avLst/>
          </a:prstGeom>
          <a:ln>
            <a:noFill/>
          </a:ln>
        </p:spPr>
        <p:txBody>
          <a:bodyPr lIns="0" tIns="0" rIns="0" bIns="0" rtlCol="0" anchor="t">
            <a:spAutoFit/>
          </a:bodyPr>
          <a:lstStyle/>
          <a:p>
            <a:pPr algn="r" rtl="1">
              <a:lnSpc>
                <a:spcPts val="3311"/>
              </a:lnSpc>
            </a:pPr>
            <a:r>
              <a:rPr lang="ar-EG" sz="2061">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تطبيق فعلي لمفهوم "إنترنت الأشياء الميداني" عبر تحويل الدرون إلى عقدة استشعار ذكية ومتحركة.</a:t>
            </a:r>
          </a:p>
        </p:txBody>
      </p:sp>
      <p:sp>
        <p:nvSpPr>
          <p:cNvPr id="30" name="TextBox 30"/>
          <p:cNvSpPr txBox="1"/>
          <p:nvPr/>
        </p:nvSpPr>
        <p:spPr>
          <a:xfrm>
            <a:off x="1218308" y="8738891"/>
            <a:ext cx="14793666" cy="396712"/>
          </a:xfrm>
          <a:prstGeom prst="rect">
            <a:avLst/>
          </a:prstGeom>
          <a:ln>
            <a:noFill/>
          </a:ln>
        </p:spPr>
        <p:txBody>
          <a:bodyPr lIns="0" tIns="0" rIns="0" bIns="0" rtlCol="0" anchor="t">
            <a:spAutoFit/>
          </a:bodyPr>
          <a:lstStyle/>
          <a:p>
            <a:pPr algn="r" rtl="1">
              <a:lnSpc>
                <a:spcPts val="3311"/>
              </a:lnSpc>
            </a:pPr>
            <a:r>
              <a:rPr lang="ar-EG" sz="2061">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توظيف تقنيات المعالجة الحرفية (</a:t>
            </a:r>
            <a:r>
              <a:rPr lang="en-US" sz="2061">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Pr>
              <a:t>Edge Computing</a:t>
            </a:r>
            <a:r>
              <a:rPr lang="ar-EG" sz="2061">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لتقديم حلول تقنية تعمل في الميدان بظروفه الصعبة وليس فقط في المكاتب المغلقة.</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3" name="TextBox 3"/>
          <p:cNvSpPr txBox="1"/>
          <p:nvPr/>
        </p:nvSpPr>
        <p:spPr>
          <a:xfrm>
            <a:off x="9875194" y="1333091"/>
            <a:ext cx="7420570" cy="884858"/>
          </a:xfrm>
          <a:prstGeom prst="rect">
            <a:avLst/>
          </a:prstGeom>
        </p:spPr>
        <p:txBody>
          <a:bodyPr lIns="0" tIns="0" rIns="0" bIns="0" rtlCol="0" anchor="t">
            <a:spAutoFit/>
          </a:bodyPr>
          <a:lstStyle/>
          <a:p>
            <a:pPr algn="r" rtl="1">
              <a:lnSpc>
                <a:spcPts val="6938"/>
              </a:lnSpc>
            </a:pPr>
            <a:r>
              <a:rPr lang="ar-EG" sz="5562" b="1" dirty="0">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ملخص المشروع الشامل</a:t>
            </a:r>
          </a:p>
        </p:txBody>
      </p:sp>
      <p:sp>
        <p:nvSpPr>
          <p:cNvPr id="4" name="TextBox 4"/>
          <p:cNvSpPr txBox="1"/>
          <p:nvPr/>
        </p:nvSpPr>
        <p:spPr>
          <a:xfrm>
            <a:off x="12532116" y="3551040"/>
            <a:ext cx="4252912" cy="525785"/>
          </a:xfrm>
          <a:prstGeom prst="rect">
            <a:avLst/>
          </a:prstGeom>
        </p:spPr>
        <p:txBody>
          <a:bodyPr lIns="0" tIns="0" rIns="0" bIns="0" rtlCol="0" anchor="t">
            <a:spAutoFit/>
          </a:bodyPr>
          <a:lstStyle/>
          <a:p>
            <a:pPr algn="r" rtl="1">
              <a:lnSpc>
                <a:spcPts val="4126"/>
              </a:lnSpc>
            </a:pPr>
            <a:r>
              <a:rPr lang="ar-EG" sz="3311"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أهداف المشروع</a:t>
            </a:r>
          </a:p>
        </p:txBody>
      </p:sp>
      <p:sp>
        <p:nvSpPr>
          <p:cNvPr id="5" name="TextBox 5"/>
          <p:cNvSpPr txBox="1"/>
          <p:nvPr/>
        </p:nvSpPr>
        <p:spPr>
          <a:xfrm>
            <a:off x="12323118" y="4299497"/>
            <a:ext cx="4972646" cy="892104"/>
          </a:xfrm>
          <a:prstGeom prst="rect">
            <a:avLst/>
          </a:prstGeom>
        </p:spPr>
        <p:txBody>
          <a:bodyPr lIns="0" tIns="0" rIns="0" bIns="0" rtlCol="0" anchor="t">
            <a:spAutoFit/>
          </a:bodyPr>
          <a:lstStyle/>
          <a:p>
            <a:pPr marL="527964" lvl="1" indent="-263982" algn="r" rtl="1">
              <a:lnSpc>
                <a:spcPts val="3561"/>
              </a:lnSpc>
              <a:buFont typeface="Arial"/>
              <a:buChar char="•"/>
            </a:pPr>
            <a:r>
              <a:rPr lang="ar-EG" sz="2188">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تحقيق "الأمن الاستباقي" عبر كشف نوايا الخطر قبل وقوع الحدث.</a:t>
            </a:r>
          </a:p>
        </p:txBody>
      </p:sp>
      <p:sp>
        <p:nvSpPr>
          <p:cNvPr id="6" name="TextBox 6"/>
          <p:cNvSpPr txBox="1"/>
          <p:nvPr/>
        </p:nvSpPr>
        <p:spPr>
          <a:xfrm>
            <a:off x="12323118" y="5305871"/>
            <a:ext cx="4972646" cy="1353769"/>
          </a:xfrm>
          <a:prstGeom prst="rect">
            <a:avLst/>
          </a:prstGeom>
        </p:spPr>
        <p:txBody>
          <a:bodyPr lIns="0" tIns="0" rIns="0" bIns="0" rtlCol="0" anchor="t">
            <a:spAutoFit/>
          </a:bodyPr>
          <a:lstStyle/>
          <a:p>
            <a:pPr marL="527964" lvl="1" indent="-263982" algn="r" rtl="1">
              <a:lnSpc>
                <a:spcPts val="3561"/>
              </a:lnSpc>
              <a:buFont typeface="Arial"/>
              <a:buChar char="•"/>
            </a:pPr>
            <a:r>
              <a:rPr lang="ar-EG" sz="2188">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سد الثغرات الأمنية والنقاط العمياء في المنشآت الحيوية وحماية المواكب والحشود عبر التغطية الجوية الذكية.</a:t>
            </a:r>
          </a:p>
        </p:txBody>
      </p:sp>
      <p:sp>
        <p:nvSpPr>
          <p:cNvPr id="7" name="TextBox 7"/>
          <p:cNvSpPr txBox="1"/>
          <p:nvPr/>
        </p:nvSpPr>
        <p:spPr>
          <a:xfrm>
            <a:off x="12323118" y="6765875"/>
            <a:ext cx="4972646" cy="892104"/>
          </a:xfrm>
          <a:prstGeom prst="rect">
            <a:avLst/>
          </a:prstGeom>
        </p:spPr>
        <p:txBody>
          <a:bodyPr lIns="0" tIns="0" rIns="0" bIns="0" rtlCol="0" anchor="t">
            <a:spAutoFit/>
          </a:bodyPr>
          <a:lstStyle/>
          <a:p>
            <a:pPr marL="527964" lvl="1" indent="-263982" algn="r" rtl="1">
              <a:lnSpc>
                <a:spcPts val="3561"/>
              </a:lnSpc>
              <a:buFont typeface="Arial"/>
              <a:buChar char="•"/>
            </a:pPr>
            <a:r>
              <a:rPr lang="ar-EG" sz="2188">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أتمتة عمليات الرصد لتقليل الاعتماد البشري ورفع كفاءة الاستجابة.</a:t>
            </a:r>
          </a:p>
        </p:txBody>
      </p:sp>
      <p:sp>
        <p:nvSpPr>
          <p:cNvPr id="8" name="TextBox 8"/>
          <p:cNvSpPr txBox="1"/>
          <p:nvPr/>
        </p:nvSpPr>
        <p:spPr>
          <a:xfrm>
            <a:off x="6649194" y="3551040"/>
            <a:ext cx="4252912" cy="525785"/>
          </a:xfrm>
          <a:prstGeom prst="rect">
            <a:avLst/>
          </a:prstGeom>
        </p:spPr>
        <p:txBody>
          <a:bodyPr lIns="0" tIns="0" rIns="0" bIns="0" rtlCol="0" anchor="t">
            <a:spAutoFit/>
          </a:bodyPr>
          <a:lstStyle/>
          <a:p>
            <a:pPr algn="r" rtl="1">
              <a:lnSpc>
                <a:spcPts val="4126"/>
              </a:lnSpc>
            </a:pPr>
            <a:r>
              <a:rPr lang="ar-EG" sz="3311"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مخرجات المشروع</a:t>
            </a:r>
          </a:p>
        </p:txBody>
      </p:sp>
      <p:sp>
        <p:nvSpPr>
          <p:cNvPr id="9" name="TextBox 9"/>
          <p:cNvSpPr txBox="1"/>
          <p:nvPr/>
        </p:nvSpPr>
        <p:spPr>
          <a:xfrm>
            <a:off x="6649194" y="4299497"/>
            <a:ext cx="4972646" cy="1353769"/>
          </a:xfrm>
          <a:prstGeom prst="rect">
            <a:avLst/>
          </a:prstGeom>
        </p:spPr>
        <p:txBody>
          <a:bodyPr lIns="0" tIns="0" rIns="0" bIns="0" rtlCol="0" anchor="t">
            <a:spAutoFit/>
          </a:bodyPr>
          <a:lstStyle/>
          <a:p>
            <a:pPr marL="527964" lvl="1" indent="-263982" algn="r" rtl="1">
              <a:lnSpc>
                <a:spcPts val="3561"/>
              </a:lnSpc>
              <a:buFont typeface="Arial"/>
              <a:buChar char="•"/>
            </a:pPr>
            <a:r>
              <a:rPr lang="ar-EG" sz="2188">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"عقدة استشعار جوية": نموذج درون مجهز بنظام ملاحة (</a:t>
            </a:r>
            <a:r>
              <a:rPr lang="en-US" sz="2188">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Pr>
              <a:t>INAV</a:t>
            </a:r>
            <a:r>
              <a:rPr lang="ar-EG" sz="2188">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 وكاميرا عالية الدقة.</a:t>
            </a:r>
          </a:p>
        </p:txBody>
      </p:sp>
      <p:sp>
        <p:nvSpPr>
          <p:cNvPr id="10" name="TextBox 10"/>
          <p:cNvSpPr txBox="1"/>
          <p:nvPr/>
        </p:nvSpPr>
        <p:spPr>
          <a:xfrm>
            <a:off x="6649194" y="5305871"/>
            <a:ext cx="4972646" cy="1353769"/>
          </a:xfrm>
          <a:prstGeom prst="rect">
            <a:avLst/>
          </a:prstGeom>
        </p:spPr>
        <p:txBody>
          <a:bodyPr lIns="0" tIns="0" rIns="0" bIns="0" rtlCol="0" anchor="t">
            <a:spAutoFit/>
          </a:bodyPr>
          <a:lstStyle/>
          <a:p>
            <a:pPr marL="527964" lvl="1" indent="-263982" algn="r" rtl="1">
              <a:lnSpc>
                <a:spcPts val="3561"/>
              </a:lnSpc>
              <a:buFont typeface="Arial"/>
              <a:buChar char="•"/>
            </a:pPr>
            <a:r>
              <a:rPr lang="ar-EG" sz="2188">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"محطة معالجة أرضية": برمجيات ذكاء اصطناعي (</a:t>
            </a:r>
            <a:r>
              <a:rPr lang="en-US" sz="2188">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Pr>
              <a:t>YOLOv8</a:t>
            </a:r>
            <a:r>
              <a:rPr lang="ar-EG" sz="2188">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 مخصصة لتحليل الفيديو.</a:t>
            </a:r>
          </a:p>
        </p:txBody>
      </p:sp>
      <p:sp>
        <p:nvSpPr>
          <p:cNvPr id="11" name="TextBox 11"/>
          <p:cNvSpPr txBox="1"/>
          <p:nvPr/>
        </p:nvSpPr>
        <p:spPr>
          <a:xfrm>
            <a:off x="6649194" y="6765875"/>
            <a:ext cx="4972646" cy="892104"/>
          </a:xfrm>
          <a:prstGeom prst="rect">
            <a:avLst/>
          </a:prstGeom>
        </p:spPr>
        <p:txBody>
          <a:bodyPr lIns="0" tIns="0" rIns="0" bIns="0" rtlCol="0" anchor="t">
            <a:spAutoFit/>
          </a:bodyPr>
          <a:lstStyle/>
          <a:p>
            <a:pPr marL="527964" lvl="1" indent="-263982" algn="r" rtl="1">
              <a:lnSpc>
                <a:spcPts val="3561"/>
              </a:lnSpc>
              <a:buFont typeface="Arial"/>
              <a:buChar char="•"/>
            </a:pPr>
            <a:r>
              <a:rPr lang="ar-EG" sz="2188">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"نظام تنبيه رقمي": لوحة تحكم تصدر تقارير فورية ومصنفة لغرفة العمليات.</a:t>
            </a:r>
          </a:p>
        </p:txBody>
      </p:sp>
      <p:sp>
        <p:nvSpPr>
          <p:cNvPr id="12" name="TextBox 12"/>
          <p:cNvSpPr txBox="1"/>
          <p:nvPr/>
        </p:nvSpPr>
        <p:spPr>
          <a:xfrm>
            <a:off x="973486" y="3551040"/>
            <a:ext cx="4252912" cy="525785"/>
          </a:xfrm>
          <a:prstGeom prst="rect">
            <a:avLst/>
          </a:prstGeom>
        </p:spPr>
        <p:txBody>
          <a:bodyPr lIns="0" tIns="0" rIns="0" bIns="0" rtlCol="0" anchor="t">
            <a:spAutoFit/>
          </a:bodyPr>
          <a:lstStyle/>
          <a:p>
            <a:pPr algn="r" rtl="1">
              <a:lnSpc>
                <a:spcPts val="4126"/>
              </a:lnSpc>
            </a:pPr>
            <a:r>
              <a:rPr lang="ar-EG" sz="3311"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أهم النتائج المحققة</a:t>
            </a:r>
          </a:p>
        </p:txBody>
      </p:sp>
      <p:sp>
        <p:nvSpPr>
          <p:cNvPr id="13" name="TextBox 13"/>
          <p:cNvSpPr txBox="1"/>
          <p:nvPr/>
        </p:nvSpPr>
        <p:spPr>
          <a:xfrm>
            <a:off x="973486" y="4299497"/>
            <a:ext cx="4974432" cy="1353769"/>
          </a:xfrm>
          <a:prstGeom prst="rect">
            <a:avLst/>
          </a:prstGeom>
        </p:spPr>
        <p:txBody>
          <a:bodyPr lIns="0" tIns="0" rIns="0" bIns="0" rtlCol="0" anchor="t">
            <a:spAutoFit/>
          </a:bodyPr>
          <a:lstStyle/>
          <a:p>
            <a:pPr marL="527964" lvl="1" indent="-263982" algn="r" rtl="1">
              <a:lnSpc>
                <a:spcPts val="3561"/>
              </a:lnSpc>
              <a:buFont typeface="Arial"/>
              <a:buChar char="•"/>
            </a:pPr>
            <a:r>
              <a:rPr lang="ar-EG" sz="2188" dirty="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نجاح بناء النموذج الأولي (</a:t>
            </a:r>
            <a:r>
              <a:rPr lang="en-US" sz="2188" dirty="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Pr>
              <a:t>MVP</a:t>
            </a:r>
            <a:r>
              <a:rPr lang="ar-EG" sz="2188" dirty="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 وتشغيل رابط الاتصال بين </a:t>
            </a:r>
            <a:r>
              <a:rPr lang="ar-EG" sz="2188" dirty="0" err="1">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الدرون</a:t>
            </a:r>
            <a:r>
              <a:rPr lang="ar-EG" sz="2188" dirty="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 والمحطة الأرضية.</a:t>
            </a:r>
          </a:p>
        </p:txBody>
      </p:sp>
      <p:sp>
        <p:nvSpPr>
          <p:cNvPr id="14" name="TextBox 14"/>
          <p:cNvSpPr txBox="1"/>
          <p:nvPr/>
        </p:nvSpPr>
        <p:spPr>
          <a:xfrm>
            <a:off x="973486" y="5305871"/>
            <a:ext cx="4974432" cy="1353769"/>
          </a:xfrm>
          <a:prstGeom prst="rect">
            <a:avLst/>
          </a:prstGeom>
        </p:spPr>
        <p:txBody>
          <a:bodyPr lIns="0" tIns="0" rIns="0" bIns="0" rtlCol="0" anchor="t">
            <a:spAutoFit/>
          </a:bodyPr>
          <a:lstStyle/>
          <a:p>
            <a:pPr marL="527964" lvl="1" indent="-263982" algn="r" rtl="1">
              <a:lnSpc>
                <a:spcPts val="3561"/>
              </a:lnSpc>
              <a:buFont typeface="Arial"/>
              <a:buChar char="•"/>
            </a:pPr>
            <a:r>
              <a:rPr lang="ar-EG" sz="2188">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تدريب واختبار نموذج الذكاء الاصطناعي بنجاح على كشف وتصنيف (الأشخاص، الأسلحة، الحقائب المتروكة).</a:t>
            </a:r>
          </a:p>
        </p:txBody>
      </p:sp>
      <p:sp>
        <p:nvSpPr>
          <p:cNvPr id="15" name="TextBox 15"/>
          <p:cNvSpPr txBox="1"/>
          <p:nvPr/>
        </p:nvSpPr>
        <p:spPr>
          <a:xfrm>
            <a:off x="973486" y="6765875"/>
            <a:ext cx="4974432" cy="1353769"/>
          </a:xfrm>
          <a:prstGeom prst="rect">
            <a:avLst/>
          </a:prstGeom>
        </p:spPr>
        <p:txBody>
          <a:bodyPr lIns="0" tIns="0" rIns="0" bIns="0" rtlCol="0" anchor="t">
            <a:spAutoFit/>
          </a:bodyPr>
          <a:lstStyle/>
          <a:p>
            <a:pPr marL="527964" lvl="1" indent="-263982" algn="r" rtl="1">
              <a:lnSpc>
                <a:spcPts val="3561"/>
              </a:lnSpc>
              <a:buFont typeface="Arial"/>
              <a:buChar char="•"/>
            </a:pPr>
            <a:r>
              <a:rPr lang="ar-EG" sz="2188">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إثبات كفاءة المعالجة اللحظية (</a:t>
            </a:r>
            <a:r>
              <a:rPr lang="en-US" sz="2188">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Pr>
              <a:t>Real-time Processing</a:t>
            </a:r>
            <a:r>
              <a:rPr lang="ar-EG" sz="2188">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 للفيديو الحي دون تأخير يؤثر على القرار الأمني.</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3" name="TextBox 3"/>
          <p:cNvSpPr txBox="1"/>
          <p:nvPr/>
        </p:nvSpPr>
        <p:spPr>
          <a:xfrm>
            <a:off x="533400" y="3619500"/>
            <a:ext cx="17221200" cy="3238964"/>
          </a:xfrm>
          <a:prstGeom prst="rect">
            <a:avLst/>
          </a:prstGeom>
        </p:spPr>
        <p:txBody>
          <a:bodyPr wrap="square" lIns="0" tIns="0" rIns="0" bIns="0" rtlCol="0" anchor="t">
            <a:spAutoFit/>
          </a:bodyPr>
          <a:lstStyle/>
          <a:p>
            <a:pPr algn="r" rtl="1">
              <a:lnSpc>
                <a:spcPts val="7391"/>
              </a:lnSpc>
            </a:pPr>
            <a:r>
              <a:rPr lang="ar-EG" sz="5355" b="1" dirty="0">
                <a:solidFill>
                  <a:srgbClr val="FF7300"/>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الاختبار/التحقق:</a:t>
            </a:r>
          </a:p>
          <a:p>
            <a:pPr algn="l">
              <a:lnSpc>
                <a:spcPts val="4515"/>
              </a:lnSpc>
            </a:pPr>
            <a:endParaRPr lang="ar-EG" sz="5355" b="1" dirty="0">
              <a:solidFill>
                <a:srgbClr val="FF7300"/>
              </a:solidFill>
              <a:latin typeface="IBM Plex Sans Arabic Bold" panose="020B0803050203000203" pitchFamily="34" charset="-78"/>
              <a:ea typeface="IBM Plex Sans Arabic Bold"/>
              <a:cs typeface="IBM Plex Sans Arabic Bold" panose="020B0803050203000203" pitchFamily="34" charset="-78"/>
              <a:sym typeface="IBM Plex Sans Arabic Bold"/>
              <a:rtl/>
            </a:endParaRPr>
          </a:p>
          <a:p>
            <a:pPr algn="r" rtl="1">
              <a:lnSpc>
                <a:spcPts val="4515"/>
              </a:lnSpc>
            </a:pPr>
            <a:r>
              <a:rPr lang="ar-EG" sz="3272" dirty="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تم بناء النموذج باستخدام </a:t>
            </a:r>
            <a:r>
              <a:rPr lang="en-US" sz="3272" dirty="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Pr>
              <a:t>YOLO</a:t>
            </a:r>
            <a:r>
              <a:rPr lang="ar-EG" sz="3272" dirty="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على مجموعة ضخمة من الصور، كما تم إجراء عملية </a:t>
            </a:r>
            <a:r>
              <a:rPr lang="en-US" sz="3272" dirty="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Pr>
              <a:t>Fine-Tuning</a:t>
            </a:r>
            <a:r>
              <a:rPr lang="ar-EG" sz="3272" dirty="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لتحسين الدقة ورفع مستوى الأداء</a:t>
            </a:r>
            <a:r>
              <a:rPr lang="ar-SA" sz="3272" dirty="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a:t>
            </a:r>
            <a:endParaRPr lang="ar-EG" sz="3272" dirty="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endParaRPr>
          </a:p>
          <a:p>
            <a:pPr algn="r" rtl="1">
              <a:lnSpc>
                <a:spcPts val="4515"/>
              </a:lnSpc>
            </a:pPr>
            <a:endParaRPr lang="ar-EG" sz="3272" dirty="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4" name="Freeform 4"/>
          <p:cNvSpPr/>
          <p:nvPr/>
        </p:nvSpPr>
        <p:spPr>
          <a:xfrm>
            <a:off x="6958686" y="3331816"/>
            <a:ext cx="4371345" cy="2989563"/>
          </a:xfrm>
          <a:custGeom>
            <a:avLst/>
            <a:gdLst/>
            <a:ahLst/>
            <a:cxnLst/>
            <a:rect l="l" t="t" r="r" b="b"/>
            <a:pathLst>
              <a:path w="4371345" h="2989563">
                <a:moveTo>
                  <a:pt x="0" y="0"/>
                </a:moveTo>
                <a:lnTo>
                  <a:pt x="4371345" y="0"/>
                </a:lnTo>
                <a:lnTo>
                  <a:pt x="4371345" y="2989563"/>
                </a:lnTo>
                <a:lnTo>
                  <a:pt x="0" y="2989563"/>
                </a:lnTo>
                <a:lnTo>
                  <a:pt x="0" y="0"/>
                </a:lnTo>
                <a:close/>
              </a:path>
            </a:pathLst>
          </a:custGeom>
          <a:blipFill>
            <a:blip r:embed="rId4"/>
            <a:stretch>
              <a:fillRect b="-6375"/>
            </a:stretch>
          </a:blipFill>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5" name="Freeform 5"/>
          <p:cNvSpPr/>
          <p:nvPr/>
        </p:nvSpPr>
        <p:spPr>
          <a:xfrm>
            <a:off x="14168839" y="2923689"/>
            <a:ext cx="3669027" cy="4100828"/>
          </a:xfrm>
          <a:custGeom>
            <a:avLst/>
            <a:gdLst/>
            <a:ahLst/>
            <a:cxnLst/>
            <a:rect l="l" t="t" r="r" b="b"/>
            <a:pathLst>
              <a:path w="3669027" h="4100828">
                <a:moveTo>
                  <a:pt x="0" y="0"/>
                </a:moveTo>
                <a:lnTo>
                  <a:pt x="3669027" y="0"/>
                </a:lnTo>
                <a:lnTo>
                  <a:pt x="3669027" y="4100829"/>
                </a:lnTo>
                <a:lnTo>
                  <a:pt x="0" y="4100829"/>
                </a:lnTo>
                <a:lnTo>
                  <a:pt x="0" y="0"/>
                </a:lnTo>
                <a:close/>
              </a:path>
            </a:pathLst>
          </a:custGeom>
          <a:blipFill>
            <a:blip r:embed="rId5"/>
            <a:stretch>
              <a:fillRect t="-30362" b="-28696"/>
            </a:stretch>
          </a:blipFill>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6" name="Freeform 6"/>
          <p:cNvSpPr/>
          <p:nvPr/>
        </p:nvSpPr>
        <p:spPr>
          <a:xfrm>
            <a:off x="10180320" y="6321379"/>
            <a:ext cx="4548666" cy="3965621"/>
          </a:xfrm>
          <a:custGeom>
            <a:avLst/>
            <a:gdLst/>
            <a:ahLst/>
            <a:cxnLst/>
            <a:rect l="l" t="t" r="r" b="b"/>
            <a:pathLst>
              <a:path w="4548666" h="3965621">
                <a:moveTo>
                  <a:pt x="0" y="0"/>
                </a:moveTo>
                <a:lnTo>
                  <a:pt x="4548666" y="0"/>
                </a:lnTo>
                <a:lnTo>
                  <a:pt x="4548666" y="3965621"/>
                </a:lnTo>
                <a:lnTo>
                  <a:pt x="0" y="3965621"/>
                </a:lnTo>
                <a:lnTo>
                  <a:pt x="0" y="0"/>
                </a:lnTo>
                <a:close/>
              </a:path>
            </a:pathLst>
          </a:custGeom>
          <a:blipFill>
            <a:blip r:embed="rId6"/>
            <a:stretch>
              <a:fillRect l="-17227" t="-135023" r="-19576" b="-113680"/>
            </a:stretch>
          </a:blipFill>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7" name="Freeform 7"/>
          <p:cNvSpPr/>
          <p:nvPr/>
        </p:nvSpPr>
        <p:spPr>
          <a:xfrm>
            <a:off x="842488" y="2597166"/>
            <a:ext cx="3277389" cy="5092668"/>
          </a:xfrm>
          <a:custGeom>
            <a:avLst/>
            <a:gdLst/>
            <a:ahLst/>
            <a:cxnLst/>
            <a:rect l="l" t="t" r="r" b="b"/>
            <a:pathLst>
              <a:path w="3277389" h="5092668">
                <a:moveTo>
                  <a:pt x="0" y="0"/>
                </a:moveTo>
                <a:lnTo>
                  <a:pt x="3277389" y="0"/>
                </a:lnTo>
                <a:lnTo>
                  <a:pt x="3277389" y="5092668"/>
                </a:lnTo>
                <a:lnTo>
                  <a:pt x="0" y="5092668"/>
                </a:lnTo>
                <a:lnTo>
                  <a:pt x="0" y="0"/>
                </a:lnTo>
                <a:close/>
              </a:path>
            </a:pathLst>
          </a:custGeom>
          <a:blipFill>
            <a:blip r:embed="rId7"/>
            <a:stretch>
              <a:fillRect t="-35906" b="-7104"/>
            </a:stretch>
          </a:blipFill>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8" name="Freeform 8"/>
          <p:cNvSpPr/>
          <p:nvPr/>
        </p:nvSpPr>
        <p:spPr>
          <a:xfrm>
            <a:off x="4119877" y="5811884"/>
            <a:ext cx="3916632" cy="5762793"/>
          </a:xfrm>
          <a:custGeom>
            <a:avLst/>
            <a:gdLst/>
            <a:ahLst/>
            <a:cxnLst/>
            <a:rect l="l" t="t" r="r" b="b"/>
            <a:pathLst>
              <a:path w="3916632" h="5762793">
                <a:moveTo>
                  <a:pt x="0" y="0"/>
                </a:moveTo>
                <a:lnTo>
                  <a:pt x="3916632" y="0"/>
                </a:lnTo>
                <a:lnTo>
                  <a:pt x="3916632" y="5762793"/>
                </a:lnTo>
                <a:lnTo>
                  <a:pt x="0" y="5762793"/>
                </a:lnTo>
                <a:lnTo>
                  <a:pt x="0" y="0"/>
                </a:lnTo>
                <a:close/>
              </a:path>
            </a:pathLst>
          </a:custGeom>
          <a:blipFill>
            <a:blip r:embed="rId8"/>
            <a:stretch>
              <a:fillRect t="-51031"/>
            </a:stretch>
          </a:blipFill>
        </p:spPr>
        <p:txBody>
          <a:bodyPr/>
          <a:lstStyle/>
          <a:p>
            <a:endParaRPr lang="en-US">
              <a:latin typeface="IBM Plex Sans Arabic Bold" panose="020B0803050203000203" pitchFamily="34" charset="-78"/>
              <a:cs typeface="IBM Plex Sans Arabic Bold" panose="020B0803050203000203" pitchFamily="34" charset="-78"/>
            </a:endParaRPr>
          </a:p>
        </p:txBody>
      </p:sp>
      <p:grpSp>
        <p:nvGrpSpPr>
          <p:cNvPr id="9" name="Group 9"/>
          <p:cNvGrpSpPr/>
          <p:nvPr/>
        </p:nvGrpSpPr>
        <p:grpSpPr>
          <a:xfrm>
            <a:off x="8036509" y="364691"/>
            <a:ext cx="2257140" cy="831529"/>
            <a:chOff x="0" y="0"/>
            <a:chExt cx="3255520" cy="1140800"/>
          </a:xfrm>
        </p:grpSpPr>
        <p:sp>
          <p:nvSpPr>
            <p:cNvPr id="10" name="Freeform 10"/>
            <p:cNvSpPr/>
            <p:nvPr/>
          </p:nvSpPr>
          <p:spPr>
            <a:xfrm>
              <a:off x="0" y="0"/>
              <a:ext cx="3255514" cy="1140714"/>
            </a:xfrm>
            <a:custGeom>
              <a:avLst/>
              <a:gdLst/>
              <a:ahLst/>
              <a:cxnLst/>
              <a:rect l="l" t="t" r="r" b="b"/>
              <a:pathLst>
                <a:path w="3255514" h="1140714">
                  <a:moveTo>
                    <a:pt x="3255514" y="207137"/>
                  </a:moveTo>
                  <a:cubicBezTo>
                    <a:pt x="3255514" y="92710"/>
                    <a:pt x="2981532" y="0"/>
                    <a:pt x="2643369" y="0"/>
                  </a:cubicBezTo>
                  <a:lnTo>
                    <a:pt x="612145" y="0"/>
                  </a:lnTo>
                  <a:cubicBezTo>
                    <a:pt x="273983" y="0"/>
                    <a:pt x="0" y="92710"/>
                    <a:pt x="0" y="207137"/>
                  </a:cubicBezTo>
                  <a:lnTo>
                    <a:pt x="0" y="933577"/>
                  </a:lnTo>
                  <a:cubicBezTo>
                    <a:pt x="0" y="1048004"/>
                    <a:pt x="273983" y="1140714"/>
                    <a:pt x="612145" y="1140714"/>
                  </a:cubicBezTo>
                  <a:lnTo>
                    <a:pt x="2643369" y="1140714"/>
                  </a:lnTo>
                  <a:cubicBezTo>
                    <a:pt x="2981532" y="1140714"/>
                    <a:pt x="3255514" y="1048004"/>
                    <a:pt x="3255514" y="933577"/>
                  </a:cubicBezTo>
                  <a:close/>
                </a:path>
              </a:pathLst>
            </a:custGeom>
            <a:solidFill>
              <a:srgbClr val="265A48"/>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11" name="TextBox 11"/>
            <p:cNvSpPr txBox="1"/>
            <p:nvPr/>
          </p:nvSpPr>
          <p:spPr>
            <a:xfrm>
              <a:off x="0" y="-9525"/>
              <a:ext cx="3255520" cy="1150325"/>
            </a:xfrm>
            <a:prstGeom prst="rect">
              <a:avLst/>
            </a:prstGeom>
            <a:ln>
              <a:noFill/>
            </a:ln>
          </p:spPr>
          <p:txBody>
            <a:bodyPr lIns="50800" tIns="50800" rIns="50800" bIns="50800" rtlCol="0" anchor="ctr"/>
            <a:lstStyle/>
            <a:p>
              <a:pPr algn="ctr">
                <a:lnSpc>
                  <a:spcPts val="3751"/>
                </a:lnSpc>
              </a:pPr>
              <a:endParaRPr>
                <a:latin typeface="IBM Plex Sans Arabic Bold" panose="020B0803050203000203" pitchFamily="34" charset="-78"/>
                <a:cs typeface="IBM Plex Sans Arabic Bold" panose="020B0803050203000203" pitchFamily="34" charset="-78"/>
              </a:endParaRPr>
            </a:p>
          </p:txBody>
        </p:sp>
      </p:grpSp>
      <p:sp>
        <p:nvSpPr>
          <p:cNvPr id="12" name="TextBox 12"/>
          <p:cNvSpPr txBox="1"/>
          <p:nvPr/>
        </p:nvSpPr>
        <p:spPr>
          <a:xfrm>
            <a:off x="8364170" y="565329"/>
            <a:ext cx="1541830" cy="539571"/>
          </a:xfrm>
          <a:prstGeom prst="rect">
            <a:avLst/>
          </a:prstGeom>
        </p:spPr>
        <p:txBody>
          <a:bodyPr lIns="0" tIns="0" rIns="0" bIns="0" rtlCol="0" anchor="t">
            <a:spAutoFit/>
          </a:bodyPr>
          <a:lstStyle/>
          <a:p>
            <a:pPr marL="0" lvl="0" indent="0" algn="r" rtl="1">
              <a:lnSpc>
                <a:spcPts val="4231"/>
              </a:lnSpc>
              <a:spcBef>
                <a:spcPct val="0"/>
              </a:spcBef>
            </a:pPr>
            <a:r>
              <a:rPr lang="ar-EG" sz="3525" b="1" u="none" strike="noStrike" dirty="0">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اللقطات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latin typeface="IBM Plex Sans Arabic Bold" panose="020B0803050203000203" pitchFamily="34" charset="-78"/>
              <a:cs typeface="IBM Plex Sans Arabic Bold" panose="020B0803050203000203" pitchFamily="34" charset="-78"/>
            </a:endParaRPr>
          </a:p>
        </p:txBody>
      </p:sp>
      <p:grpSp>
        <p:nvGrpSpPr>
          <p:cNvPr id="3" name="Group 3"/>
          <p:cNvGrpSpPr/>
          <p:nvPr/>
        </p:nvGrpSpPr>
        <p:grpSpPr>
          <a:xfrm>
            <a:off x="7923180" y="667397"/>
            <a:ext cx="2441640" cy="855600"/>
            <a:chOff x="0" y="0"/>
            <a:chExt cx="3255520" cy="1140800"/>
          </a:xfrm>
        </p:grpSpPr>
        <p:sp>
          <p:nvSpPr>
            <p:cNvPr id="4" name="Freeform 4"/>
            <p:cNvSpPr/>
            <p:nvPr/>
          </p:nvSpPr>
          <p:spPr>
            <a:xfrm>
              <a:off x="0" y="0"/>
              <a:ext cx="3255514" cy="1140714"/>
            </a:xfrm>
            <a:custGeom>
              <a:avLst/>
              <a:gdLst/>
              <a:ahLst/>
              <a:cxnLst/>
              <a:rect l="l" t="t" r="r" b="b"/>
              <a:pathLst>
                <a:path w="3255514" h="1140714">
                  <a:moveTo>
                    <a:pt x="3255514" y="207137"/>
                  </a:moveTo>
                  <a:cubicBezTo>
                    <a:pt x="3255514" y="92710"/>
                    <a:pt x="2981532" y="0"/>
                    <a:pt x="2643369" y="0"/>
                  </a:cubicBezTo>
                  <a:lnTo>
                    <a:pt x="612145" y="0"/>
                  </a:lnTo>
                  <a:cubicBezTo>
                    <a:pt x="273983" y="0"/>
                    <a:pt x="0" y="92710"/>
                    <a:pt x="0" y="207137"/>
                  </a:cubicBezTo>
                  <a:lnTo>
                    <a:pt x="0" y="933577"/>
                  </a:lnTo>
                  <a:cubicBezTo>
                    <a:pt x="0" y="1048004"/>
                    <a:pt x="273983" y="1140714"/>
                    <a:pt x="612145" y="1140714"/>
                  </a:cubicBezTo>
                  <a:lnTo>
                    <a:pt x="2643369" y="1140714"/>
                  </a:lnTo>
                  <a:cubicBezTo>
                    <a:pt x="2981532" y="1140714"/>
                    <a:pt x="3255514" y="1048004"/>
                    <a:pt x="3255514" y="933577"/>
                  </a:cubicBezTo>
                  <a:close/>
                </a:path>
              </a:pathLst>
            </a:custGeom>
            <a:solidFill>
              <a:srgbClr val="265A48"/>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5" name="TextBox 5"/>
            <p:cNvSpPr txBox="1"/>
            <p:nvPr/>
          </p:nvSpPr>
          <p:spPr>
            <a:xfrm>
              <a:off x="0" y="-9525"/>
              <a:ext cx="3255520" cy="1150325"/>
            </a:xfrm>
            <a:prstGeom prst="rect">
              <a:avLst/>
            </a:prstGeom>
            <a:ln>
              <a:noFill/>
            </a:ln>
          </p:spPr>
          <p:txBody>
            <a:bodyPr lIns="50800" tIns="50800" rIns="50800" bIns="50800" rtlCol="0" anchor="ctr"/>
            <a:lstStyle/>
            <a:p>
              <a:pPr algn="ctr">
                <a:lnSpc>
                  <a:spcPts val="3751"/>
                </a:lnSpc>
              </a:pPr>
              <a:endParaRPr>
                <a:latin typeface="IBM Plex Sans Arabic Bold" panose="020B0803050203000203" pitchFamily="34" charset="-78"/>
                <a:cs typeface="IBM Plex Sans Arabic Bold" panose="020B0803050203000203" pitchFamily="34" charset="-78"/>
              </a:endParaRPr>
            </a:p>
          </p:txBody>
        </p:sp>
      </p:grpSp>
      <p:sp>
        <p:nvSpPr>
          <p:cNvPr id="7" name="TextBox 7"/>
          <p:cNvSpPr txBox="1"/>
          <p:nvPr/>
        </p:nvSpPr>
        <p:spPr>
          <a:xfrm>
            <a:off x="8375795" y="828497"/>
            <a:ext cx="1443994" cy="539571"/>
          </a:xfrm>
          <a:prstGeom prst="rect">
            <a:avLst/>
          </a:prstGeom>
        </p:spPr>
        <p:txBody>
          <a:bodyPr wrap="square" lIns="0" tIns="0" rIns="0" bIns="0" rtlCol="0" anchor="t">
            <a:spAutoFit/>
          </a:bodyPr>
          <a:lstStyle/>
          <a:p>
            <a:pPr marL="0" lvl="0" indent="0" algn="r" rtl="1">
              <a:lnSpc>
                <a:spcPts val="4231"/>
              </a:lnSpc>
              <a:spcBef>
                <a:spcPct val="0"/>
              </a:spcBef>
            </a:pPr>
            <a:r>
              <a:rPr lang="ar-SA" sz="3525" b="1" dirty="0">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a:t>
            </a:r>
            <a:r>
              <a:rPr lang="ar-EG" sz="3525" b="1" dirty="0">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نموذج </a:t>
            </a:r>
          </a:p>
        </p:txBody>
      </p:sp>
      <p:pic>
        <p:nvPicPr>
          <p:cNvPr id="8" name="Picture 7">
            <a:extLst>
              <a:ext uri="{FF2B5EF4-FFF2-40B4-BE49-F238E27FC236}">
                <a16:creationId xmlns:a16="http://schemas.microsoft.com/office/drawing/2014/main" id="{E246F7F1-0655-7B62-D421-36D0E0FDED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3476774"/>
            <a:ext cx="7772400" cy="4082970"/>
          </a:xfrm>
          <a:prstGeom prst="rect">
            <a:avLst/>
          </a:prstGeom>
        </p:spPr>
      </p:pic>
      <p:pic>
        <p:nvPicPr>
          <p:cNvPr id="10" name="Picture 9">
            <a:extLst>
              <a:ext uri="{FF2B5EF4-FFF2-40B4-BE49-F238E27FC236}">
                <a16:creationId xmlns:a16="http://schemas.microsoft.com/office/drawing/2014/main" id="{3CB84179-5F92-C068-9454-0E3611C4F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2330795"/>
            <a:ext cx="8077200" cy="3493389"/>
          </a:xfrm>
          <a:prstGeom prst="rect">
            <a:avLst/>
          </a:prstGeom>
        </p:spPr>
      </p:pic>
      <p:pic>
        <p:nvPicPr>
          <p:cNvPr id="12" name="Picture 11">
            <a:extLst>
              <a:ext uri="{FF2B5EF4-FFF2-40B4-BE49-F238E27FC236}">
                <a16:creationId xmlns:a16="http://schemas.microsoft.com/office/drawing/2014/main" id="{EC11658A-C1F1-9BAE-BD9B-B393A531D5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 y="6292806"/>
            <a:ext cx="8077200" cy="332679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latin typeface="IBM Plex Sans Arabic Bold" panose="020B0803050203000203" pitchFamily="34" charset="-78"/>
              <a:cs typeface="IBM Plex Sans Arabic Bold" panose="020B0803050203000203" pitchFamily="34" charset="-78"/>
            </a:endParaRPr>
          </a:p>
        </p:txBody>
      </p:sp>
      <p:grpSp>
        <p:nvGrpSpPr>
          <p:cNvPr id="3" name="Group 3"/>
          <p:cNvGrpSpPr/>
          <p:nvPr/>
        </p:nvGrpSpPr>
        <p:grpSpPr>
          <a:xfrm>
            <a:off x="7239000" y="322185"/>
            <a:ext cx="2668620" cy="855600"/>
            <a:chOff x="0" y="0"/>
            <a:chExt cx="3255520" cy="1140800"/>
          </a:xfrm>
        </p:grpSpPr>
        <p:sp>
          <p:nvSpPr>
            <p:cNvPr id="4" name="Freeform 4"/>
            <p:cNvSpPr/>
            <p:nvPr/>
          </p:nvSpPr>
          <p:spPr>
            <a:xfrm>
              <a:off x="0" y="0"/>
              <a:ext cx="3255514" cy="1140714"/>
            </a:xfrm>
            <a:custGeom>
              <a:avLst/>
              <a:gdLst/>
              <a:ahLst/>
              <a:cxnLst/>
              <a:rect l="l" t="t" r="r" b="b"/>
              <a:pathLst>
                <a:path w="3255514" h="1140714">
                  <a:moveTo>
                    <a:pt x="3255514" y="207137"/>
                  </a:moveTo>
                  <a:cubicBezTo>
                    <a:pt x="3255514" y="92710"/>
                    <a:pt x="2981532" y="0"/>
                    <a:pt x="2643369" y="0"/>
                  </a:cubicBezTo>
                  <a:lnTo>
                    <a:pt x="612145" y="0"/>
                  </a:lnTo>
                  <a:cubicBezTo>
                    <a:pt x="273983" y="0"/>
                    <a:pt x="0" y="92710"/>
                    <a:pt x="0" y="207137"/>
                  </a:cubicBezTo>
                  <a:lnTo>
                    <a:pt x="0" y="933577"/>
                  </a:lnTo>
                  <a:cubicBezTo>
                    <a:pt x="0" y="1048004"/>
                    <a:pt x="273983" y="1140714"/>
                    <a:pt x="612145" y="1140714"/>
                  </a:cubicBezTo>
                  <a:lnTo>
                    <a:pt x="2643369" y="1140714"/>
                  </a:lnTo>
                  <a:cubicBezTo>
                    <a:pt x="2981532" y="1140714"/>
                    <a:pt x="3255514" y="1048004"/>
                    <a:pt x="3255514" y="933577"/>
                  </a:cubicBezTo>
                  <a:close/>
                </a:path>
              </a:pathLst>
            </a:custGeom>
            <a:solidFill>
              <a:srgbClr val="265A48"/>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5" name="TextBox 5"/>
            <p:cNvSpPr txBox="1"/>
            <p:nvPr/>
          </p:nvSpPr>
          <p:spPr>
            <a:xfrm>
              <a:off x="0" y="-9525"/>
              <a:ext cx="3255520" cy="1150325"/>
            </a:xfrm>
            <a:prstGeom prst="rect">
              <a:avLst/>
            </a:prstGeom>
            <a:ln>
              <a:noFill/>
            </a:ln>
          </p:spPr>
          <p:txBody>
            <a:bodyPr lIns="50800" tIns="50800" rIns="50800" bIns="50800" rtlCol="0" anchor="ctr"/>
            <a:lstStyle/>
            <a:p>
              <a:pPr algn="ctr">
                <a:lnSpc>
                  <a:spcPts val="3751"/>
                </a:lnSpc>
              </a:pPr>
              <a:endParaRPr>
                <a:latin typeface="IBM Plex Sans Arabic Bold" panose="020B0803050203000203" pitchFamily="34" charset="-78"/>
                <a:cs typeface="IBM Plex Sans Arabic Bold" panose="020B0803050203000203" pitchFamily="34" charset="-78"/>
              </a:endParaRPr>
            </a:p>
          </p:txBody>
        </p:sp>
      </p:grpSp>
      <p:sp>
        <p:nvSpPr>
          <p:cNvPr id="9" name="TextBox 9"/>
          <p:cNvSpPr txBox="1"/>
          <p:nvPr/>
        </p:nvSpPr>
        <p:spPr>
          <a:xfrm>
            <a:off x="7109151" y="476627"/>
            <a:ext cx="2541915" cy="539571"/>
          </a:xfrm>
          <a:prstGeom prst="rect">
            <a:avLst/>
          </a:prstGeom>
        </p:spPr>
        <p:txBody>
          <a:bodyPr wrap="square" lIns="0" tIns="0" rIns="0" bIns="0" rtlCol="0" anchor="t">
            <a:spAutoFit/>
          </a:bodyPr>
          <a:lstStyle/>
          <a:p>
            <a:pPr marL="0" lvl="0" indent="0" algn="r" rtl="1">
              <a:lnSpc>
                <a:spcPts val="4231"/>
              </a:lnSpc>
              <a:spcBef>
                <a:spcPct val="0"/>
              </a:spcBef>
            </a:pPr>
            <a:r>
              <a:rPr lang="ar-SA" sz="3525" b="1" dirty="0">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لوحة التحكم</a:t>
            </a:r>
            <a:endParaRPr lang="ar-EG" sz="3525" b="1" dirty="0">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endParaRPr>
          </a:p>
        </p:txBody>
      </p:sp>
      <p:pic>
        <p:nvPicPr>
          <p:cNvPr id="7" name="Picture 6">
            <a:extLst>
              <a:ext uri="{FF2B5EF4-FFF2-40B4-BE49-F238E27FC236}">
                <a16:creationId xmlns:a16="http://schemas.microsoft.com/office/drawing/2014/main" id="{3A27ACB8-72D9-9B3A-CCE9-D493EF4DD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6729" y="1024990"/>
            <a:ext cx="7358705" cy="4208259"/>
          </a:xfrm>
          <a:prstGeom prst="rect">
            <a:avLst/>
          </a:prstGeom>
        </p:spPr>
      </p:pic>
      <p:pic>
        <p:nvPicPr>
          <p:cNvPr id="10" name="Picture 9">
            <a:extLst>
              <a:ext uri="{FF2B5EF4-FFF2-40B4-BE49-F238E27FC236}">
                <a16:creationId xmlns:a16="http://schemas.microsoft.com/office/drawing/2014/main" id="{127245D3-0A66-35BF-343D-7B925A86B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311" y="1184865"/>
            <a:ext cx="7374823" cy="4208258"/>
          </a:xfrm>
          <a:prstGeom prst="rect">
            <a:avLst/>
          </a:prstGeom>
        </p:spPr>
      </p:pic>
      <p:pic>
        <p:nvPicPr>
          <p:cNvPr id="12" name="Picture 11">
            <a:extLst>
              <a:ext uri="{FF2B5EF4-FFF2-40B4-BE49-F238E27FC236}">
                <a16:creationId xmlns:a16="http://schemas.microsoft.com/office/drawing/2014/main" id="{E47A0F16-4293-C93B-7B09-957A140D84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736" y="5751947"/>
            <a:ext cx="7374824" cy="4212868"/>
          </a:xfrm>
          <a:prstGeom prst="rect">
            <a:avLst/>
          </a:prstGeom>
        </p:spPr>
      </p:pic>
      <p:pic>
        <p:nvPicPr>
          <p:cNvPr id="6" name="Picture 5">
            <a:extLst>
              <a:ext uri="{FF2B5EF4-FFF2-40B4-BE49-F238E27FC236}">
                <a16:creationId xmlns:a16="http://schemas.microsoft.com/office/drawing/2014/main" id="{9748D6D8-CAAC-33CB-8E16-F1F0D0C87726}"/>
              </a:ext>
            </a:extLst>
          </p:cNvPr>
          <p:cNvPicPr>
            <a:picLocks noChangeAspect="1"/>
          </p:cNvPicPr>
          <p:nvPr/>
        </p:nvPicPr>
        <p:blipFill>
          <a:blip r:embed="rId6"/>
          <a:stretch>
            <a:fillRect/>
          </a:stretch>
        </p:blipFill>
        <p:spPr>
          <a:xfrm>
            <a:off x="9963726" y="5904706"/>
            <a:ext cx="7772400" cy="390734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3" name="TextBox 3"/>
          <p:cNvSpPr txBox="1"/>
          <p:nvPr/>
        </p:nvSpPr>
        <p:spPr>
          <a:xfrm>
            <a:off x="5850825" y="269536"/>
            <a:ext cx="6586350" cy="708527"/>
          </a:xfrm>
          <a:prstGeom prst="rect">
            <a:avLst/>
          </a:prstGeom>
        </p:spPr>
        <p:txBody>
          <a:bodyPr lIns="0" tIns="0" rIns="0" bIns="0" rtlCol="0" anchor="t">
            <a:spAutoFit/>
          </a:bodyPr>
          <a:lstStyle/>
          <a:p>
            <a:pPr algn="r">
              <a:lnSpc>
                <a:spcPts val="5749"/>
              </a:lnSpc>
            </a:pPr>
            <a:r>
              <a:rPr lang="ar-EG" sz="4166" b="1">
                <a:solidFill>
                  <a:srgbClr val="FF7300"/>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التحديات والخطط المستقبلية</a:t>
            </a:r>
          </a:p>
        </p:txBody>
      </p:sp>
      <p:sp>
        <p:nvSpPr>
          <p:cNvPr id="4" name="TextBox 4"/>
          <p:cNvSpPr txBox="1"/>
          <p:nvPr/>
        </p:nvSpPr>
        <p:spPr>
          <a:xfrm>
            <a:off x="13040754" y="3145863"/>
            <a:ext cx="5221872" cy="769441"/>
          </a:xfrm>
          <a:prstGeom prst="rect">
            <a:avLst/>
          </a:prstGeom>
        </p:spPr>
        <p:txBody>
          <a:bodyPr lIns="0" tIns="0" rIns="0" bIns="0" rtlCol="0" anchor="t">
            <a:spAutoFit/>
          </a:bodyPr>
          <a:lstStyle/>
          <a:p>
            <a:pPr marL="372010" lvl="1" indent="-186005" algn="r" rtl="1">
              <a:lnSpc>
                <a:spcPts val="2154"/>
              </a:lnSpc>
              <a:buFont typeface="Arial"/>
              <a:buChar char="•"/>
            </a:pPr>
            <a:r>
              <a:rPr lang="ar-EG" sz="1723" b="1">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استقرار نقل البيانات (</a:t>
            </a:r>
            <a:r>
              <a:rPr lang="en-US" sz="1723" b="1">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Pr>
              <a:t>Connectivity &amp; Latency</a:t>
            </a:r>
            <a:r>
              <a:rPr lang="ar-EG" sz="1723" b="1">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a:t>
            </a:r>
          </a:p>
          <a:p>
            <a:pPr algn="ctr" rtl="1">
              <a:lnSpc>
                <a:spcPts val="1875"/>
              </a:lnSpc>
              <a:spcBef>
                <a:spcPct val="0"/>
              </a:spcBef>
            </a:pPr>
            <a:r>
              <a:rPr lang="ar-EG" sz="1500" b="1">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الحفاظ على بث فيديو (</a:t>
            </a:r>
            <a:r>
              <a:rPr lang="en-US" sz="1500" b="1">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Pr>
              <a:t>4K</a:t>
            </a:r>
            <a:r>
              <a:rPr lang="ar-EG" sz="1500" b="1">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 لحظي ومستقر للمعالجة الأرضية دون تأخير في المناطق الحدودية.</a:t>
            </a:r>
          </a:p>
        </p:txBody>
      </p:sp>
      <p:sp>
        <p:nvSpPr>
          <p:cNvPr id="5" name="TextBox 5"/>
          <p:cNvSpPr txBox="1"/>
          <p:nvPr/>
        </p:nvSpPr>
        <p:spPr>
          <a:xfrm>
            <a:off x="15110889" y="2352329"/>
            <a:ext cx="1602730" cy="474489"/>
          </a:xfrm>
          <a:prstGeom prst="rect">
            <a:avLst/>
          </a:prstGeom>
        </p:spPr>
        <p:txBody>
          <a:bodyPr lIns="0" tIns="0" rIns="0" bIns="0" rtlCol="0" anchor="t">
            <a:spAutoFit/>
          </a:bodyPr>
          <a:lstStyle/>
          <a:p>
            <a:pPr algn="ctr" rtl="1">
              <a:lnSpc>
                <a:spcPts val="3725"/>
              </a:lnSpc>
              <a:spcBef>
                <a:spcPct val="0"/>
              </a:spcBef>
            </a:pPr>
            <a:r>
              <a:rPr lang="ar-EG" sz="2979"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التحديات:</a:t>
            </a:r>
          </a:p>
        </p:txBody>
      </p:sp>
      <p:sp>
        <p:nvSpPr>
          <p:cNvPr id="6" name="TextBox 6"/>
          <p:cNvSpPr txBox="1"/>
          <p:nvPr/>
        </p:nvSpPr>
        <p:spPr>
          <a:xfrm>
            <a:off x="6804513" y="2128462"/>
            <a:ext cx="4378821" cy="474489"/>
          </a:xfrm>
          <a:prstGeom prst="rect">
            <a:avLst/>
          </a:prstGeom>
        </p:spPr>
        <p:txBody>
          <a:bodyPr lIns="0" tIns="0" rIns="0" bIns="0" rtlCol="0" anchor="t">
            <a:spAutoFit/>
          </a:bodyPr>
          <a:lstStyle/>
          <a:p>
            <a:pPr marL="0" lvl="0" indent="0" algn="ctr" rtl="1">
              <a:lnSpc>
                <a:spcPts val="3725"/>
              </a:lnSpc>
              <a:spcBef>
                <a:spcPct val="0"/>
              </a:spcBef>
            </a:pPr>
            <a:r>
              <a:rPr lang="ar-EG" sz="2979" b="1" u="none" strike="noStrike">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ما تحتاج إلى المساعدة فيه:</a:t>
            </a:r>
          </a:p>
        </p:txBody>
      </p:sp>
      <p:sp>
        <p:nvSpPr>
          <p:cNvPr id="7" name="TextBox 7"/>
          <p:cNvSpPr txBox="1"/>
          <p:nvPr/>
        </p:nvSpPr>
        <p:spPr>
          <a:xfrm>
            <a:off x="853066" y="2128462"/>
            <a:ext cx="2945011" cy="474489"/>
          </a:xfrm>
          <a:prstGeom prst="rect">
            <a:avLst/>
          </a:prstGeom>
        </p:spPr>
        <p:txBody>
          <a:bodyPr lIns="0" tIns="0" rIns="0" bIns="0" rtlCol="0" anchor="t">
            <a:spAutoFit/>
          </a:bodyPr>
          <a:lstStyle/>
          <a:p>
            <a:pPr marL="0" lvl="0" indent="0" algn="ctr" rtl="1">
              <a:lnSpc>
                <a:spcPts val="3725"/>
              </a:lnSpc>
              <a:spcBef>
                <a:spcPct val="0"/>
              </a:spcBef>
            </a:pPr>
            <a:r>
              <a:rPr lang="ar-EG" sz="2979" b="1" u="none" strike="noStrike">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العمل المستقبلي:</a:t>
            </a:r>
          </a:p>
        </p:txBody>
      </p:sp>
      <p:sp>
        <p:nvSpPr>
          <p:cNvPr id="8" name="TextBox 8"/>
          <p:cNvSpPr txBox="1"/>
          <p:nvPr/>
        </p:nvSpPr>
        <p:spPr>
          <a:xfrm>
            <a:off x="12692469" y="5844476"/>
            <a:ext cx="5496613" cy="769441"/>
          </a:xfrm>
          <a:prstGeom prst="rect">
            <a:avLst/>
          </a:prstGeom>
        </p:spPr>
        <p:txBody>
          <a:bodyPr lIns="0" tIns="0" rIns="0" bIns="0" rtlCol="0" anchor="t">
            <a:spAutoFit/>
          </a:bodyPr>
          <a:lstStyle/>
          <a:p>
            <a:pPr marL="372010" lvl="1" indent="-186005" algn="r" rtl="1">
              <a:lnSpc>
                <a:spcPts val="2154"/>
              </a:lnSpc>
              <a:buFont typeface="Arial"/>
              <a:buChar char="•"/>
            </a:pPr>
            <a:r>
              <a:rPr lang="ar-EG" sz="1723"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استدامة التحليق (</a:t>
            </a:r>
            <a:r>
              <a:rPr lang="en-US" sz="1723"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Pr>
              <a:t>Flight Endurance</a:t>
            </a:r>
            <a:r>
              <a:rPr lang="ar-EG" sz="1723"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a:t>
            </a:r>
          </a:p>
          <a:p>
            <a:pPr marL="0" lvl="0" indent="0" algn="ctr" rtl="1">
              <a:lnSpc>
                <a:spcPts val="1875"/>
              </a:lnSpc>
              <a:spcBef>
                <a:spcPct val="0"/>
              </a:spcBef>
            </a:pPr>
            <a:r>
              <a:rPr lang="ar-EG" sz="150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محدودية عمر البطارية مقابل الحاجة لمسح مساحات جغرافية شاسعة ومستمرة (</a:t>
            </a:r>
            <a:r>
              <a:rPr lang="en-US" sz="150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Pr>
              <a:t>24/7</a:t>
            </a:r>
            <a:r>
              <a:rPr lang="ar-EG" sz="150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a:t>
            </a:r>
          </a:p>
        </p:txBody>
      </p:sp>
      <p:sp>
        <p:nvSpPr>
          <p:cNvPr id="9" name="TextBox 9"/>
          <p:cNvSpPr txBox="1"/>
          <p:nvPr/>
        </p:nvSpPr>
        <p:spPr>
          <a:xfrm>
            <a:off x="13078579" y="6954093"/>
            <a:ext cx="5146222" cy="769441"/>
          </a:xfrm>
          <a:prstGeom prst="rect">
            <a:avLst/>
          </a:prstGeom>
        </p:spPr>
        <p:txBody>
          <a:bodyPr lIns="0" tIns="0" rIns="0" bIns="0" rtlCol="0" anchor="t">
            <a:spAutoFit/>
          </a:bodyPr>
          <a:lstStyle/>
          <a:p>
            <a:pPr marL="372010" lvl="1" indent="-186005" algn="r" rtl="1">
              <a:lnSpc>
                <a:spcPts val="2154"/>
              </a:lnSpc>
              <a:buFont typeface="Arial"/>
              <a:buChar char="•"/>
            </a:pPr>
            <a:r>
              <a:rPr lang="ar-EG" sz="1723"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دقة تحليل النوايا (</a:t>
            </a:r>
            <a:r>
              <a:rPr lang="en-US" sz="1723"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Pr>
              <a:t>AI False Positives</a:t>
            </a:r>
            <a:r>
              <a:rPr lang="ar-EG" sz="1723"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a:t>
            </a:r>
          </a:p>
          <a:p>
            <a:pPr marL="0" lvl="0" indent="0" algn="ctr" rtl="1">
              <a:lnSpc>
                <a:spcPts val="1875"/>
              </a:lnSpc>
              <a:spcBef>
                <a:spcPct val="0"/>
              </a:spcBef>
            </a:pPr>
            <a:r>
              <a:rPr lang="ar-EG" sz="150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تحدي تقليل الإنذارات الكاذبة عند التمييز بين الأدوات الشخصية والتهديدات الأمنية (مثل العصا </a:t>
            </a:r>
            <a:r>
              <a:rPr lang="en-US" sz="150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Pr>
              <a:t>vs</a:t>
            </a:r>
            <a:r>
              <a:rPr lang="ar-EG" sz="150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 السلاح).</a:t>
            </a:r>
          </a:p>
        </p:txBody>
      </p:sp>
      <p:sp>
        <p:nvSpPr>
          <p:cNvPr id="10" name="TextBox 10"/>
          <p:cNvSpPr txBox="1"/>
          <p:nvPr/>
        </p:nvSpPr>
        <p:spPr>
          <a:xfrm>
            <a:off x="12570246" y="8172548"/>
            <a:ext cx="5850825" cy="769441"/>
          </a:xfrm>
          <a:prstGeom prst="rect">
            <a:avLst/>
          </a:prstGeom>
        </p:spPr>
        <p:txBody>
          <a:bodyPr lIns="0" tIns="0" rIns="0" bIns="0" rtlCol="0" anchor="t">
            <a:spAutoFit/>
          </a:bodyPr>
          <a:lstStyle/>
          <a:p>
            <a:pPr marL="372010" lvl="1" indent="-186005" algn="r" rtl="1">
              <a:lnSpc>
                <a:spcPts val="2154"/>
              </a:lnSpc>
              <a:buFont typeface="Arial"/>
              <a:buChar char="•"/>
            </a:pPr>
            <a:r>
              <a:rPr lang="ar-EG" sz="1723"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الامتثال السيبراني(</a:t>
            </a:r>
            <a:r>
              <a:rPr lang="en-US" sz="1723"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Pr>
              <a:t>Cybersecurity Integration</a:t>
            </a:r>
            <a:r>
              <a:rPr lang="ar-EG" sz="1723"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a:t>
            </a:r>
          </a:p>
          <a:p>
            <a:pPr marL="0" lvl="0" indent="0" algn="ctr" rtl="1">
              <a:lnSpc>
                <a:spcPts val="1875"/>
              </a:lnSpc>
              <a:spcBef>
                <a:spcPct val="0"/>
              </a:spcBef>
            </a:pPr>
            <a:r>
              <a:rPr lang="ar-EG" sz="150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تلبية الاشتراطات الأمنية الصارمة لربط النظام بقواعد بيانات الهوية الوطنية وتشفير القنوات.</a:t>
            </a:r>
          </a:p>
        </p:txBody>
      </p:sp>
      <p:sp>
        <p:nvSpPr>
          <p:cNvPr id="11" name="TextBox 11"/>
          <p:cNvSpPr txBox="1"/>
          <p:nvPr/>
        </p:nvSpPr>
        <p:spPr>
          <a:xfrm>
            <a:off x="12570246" y="4366974"/>
            <a:ext cx="5692380" cy="1013098"/>
          </a:xfrm>
          <a:prstGeom prst="rect">
            <a:avLst/>
          </a:prstGeom>
        </p:spPr>
        <p:txBody>
          <a:bodyPr lIns="0" tIns="0" rIns="0" bIns="0" rtlCol="0" anchor="t">
            <a:spAutoFit/>
          </a:bodyPr>
          <a:lstStyle/>
          <a:p>
            <a:pPr marL="372010" lvl="1" indent="-186005" algn="r" rtl="1">
              <a:lnSpc>
                <a:spcPts val="2154"/>
              </a:lnSpc>
              <a:buFont typeface="Arial"/>
              <a:buChar char="•"/>
            </a:pPr>
            <a:r>
              <a:rPr lang="ar-EG" sz="1723"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قيود النموذج الأولي (</a:t>
            </a:r>
            <a:r>
              <a:rPr lang="en-US" sz="1723"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Pr>
              <a:t>Prototype Constraints</a:t>
            </a:r>
            <a:r>
              <a:rPr lang="ar-EG" sz="1723"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a:t>
            </a:r>
          </a:p>
          <a:p>
            <a:pPr marL="0" lvl="0" indent="0" algn="ctr" rtl="1">
              <a:lnSpc>
                <a:spcPts val="1875"/>
              </a:lnSpc>
              <a:spcBef>
                <a:spcPct val="0"/>
              </a:spcBef>
            </a:pPr>
            <a:r>
              <a:rPr lang="ar-EG" sz="150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الاعتماد الحالي على هيكل (</a:t>
            </a:r>
            <a:r>
              <a:rPr lang="en-US" sz="150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Pr>
              <a:t>FPV</a:t>
            </a:r>
            <a:r>
              <a:rPr lang="ar-EG" sz="150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 لغرض إثبات المفهوم (</a:t>
            </a:r>
            <a:r>
              <a:rPr lang="en-US" sz="150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Pr>
              <a:t>MVP</a:t>
            </a:r>
            <a:r>
              <a:rPr lang="ar-EG" sz="150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 والمرونة، مع الحاجة للانتقال مستقبلاً إلى تصنيع هيكل صناعي مخصص (</a:t>
            </a:r>
            <a:r>
              <a:rPr lang="en-US" sz="150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Pr>
              <a:t>Industrial Grade</a:t>
            </a:r>
            <a:r>
              <a:rPr lang="ar-EG" sz="150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 مقاوم للظروف البيئية القاسية لضمان الاستدامة. </a:t>
            </a:r>
          </a:p>
        </p:txBody>
      </p:sp>
      <p:sp>
        <p:nvSpPr>
          <p:cNvPr id="12" name="TextBox 12"/>
          <p:cNvSpPr txBox="1"/>
          <p:nvPr/>
        </p:nvSpPr>
        <p:spPr>
          <a:xfrm>
            <a:off x="441013" y="2909554"/>
            <a:ext cx="3870342" cy="1269578"/>
          </a:xfrm>
          <a:prstGeom prst="rect">
            <a:avLst/>
          </a:prstGeom>
        </p:spPr>
        <p:txBody>
          <a:bodyPr lIns="0" tIns="0" rIns="0" bIns="0" rtlCol="0" anchor="t">
            <a:spAutoFit/>
          </a:bodyPr>
          <a:lstStyle/>
          <a:p>
            <a:pPr marL="367032" lvl="1" indent="-183516" algn="ctr" rtl="1">
              <a:lnSpc>
                <a:spcPts val="2125"/>
              </a:lnSpc>
              <a:spcBef>
                <a:spcPct val="0"/>
              </a:spcBef>
              <a:buFont typeface="Arial"/>
              <a:buChar char="•"/>
            </a:pPr>
            <a:r>
              <a:rPr lang="ar-EG" sz="1700"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تفعيل نظام السرب </a:t>
            </a:r>
          </a:p>
          <a:p>
            <a:pPr algn="ctr" rtl="1">
              <a:lnSpc>
                <a:spcPts val="2125"/>
              </a:lnSpc>
              <a:spcBef>
                <a:spcPct val="0"/>
              </a:spcBef>
            </a:pPr>
            <a:r>
              <a:rPr lang="ar-EG" sz="1700"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    (</a:t>
            </a:r>
            <a:r>
              <a:rPr lang="en-US" sz="1700"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Pr>
              <a:t>Swarm Activation</a:t>
            </a:r>
            <a:r>
              <a:rPr lang="ar-EG" sz="1700"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a:t>
            </a:r>
          </a:p>
          <a:p>
            <a:pPr algn="ctr" rtl="1">
              <a:lnSpc>
                <a:spcPts val="1875"/>
              </a:lnSpc>
              <a:spcBef>
                <a:spcPct val="0"/>
              </a:spcBef>
            </a:pPr>
            <a:r>
              <a:rPr lang="ar-EG" sz="150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"الانتقال من العقدة الواحدة إلى سرب متعدد الدرونز يطبق خوارزمية 'إعادة التشكيل الذاتي' لسد الثغرات الأمنية تلقائياً."</a:t>
            </a:r>
          </a:p>
        </p:txBody>
      </p:sp>
      <p:sp>
        <p:nvSpPr>
          <p:cNvPr id="13" name="TextBox 13"/>
          <p:cNvSpPr txBox="1"/>
          <p:nvPr/>
        </p:nvSpPr>
        <p:spPr>
          <a:xfrm>
            <a:off x="130414" y="5006640"/>
            <a:ext cx="4491540" cy="1025922"/>
          </a:xfrm>
          <a:prstGeom prst="rect">
            <a:avLst/>
          </a:prstGeom>
        </p:spPr>
        <p:txBody>
          <a:bodyPr lIns="0" tIns="0" rIns="0" bIns="0" rtlCol="0" anchor="t">
            <a:spAutoFit/>
          </a:bodyPr>
          <a:lstStyle/>
          <a:p>
            <a:pPr marL="367032" lvl="1" indent="-183516" algn="ctr" rtl="1">
              <a:lnSpc>
                <a:spcPts val="2125"/>
              </a:lnSpc>
              <a:spcBef>
                <a:spcPct val="0"/>
              </a:spcBef>
              <a:buFont typeface="Arial"/>
              <a:buChar char="•"/>
            </a:pPr>
            <a:r>
              <a:rPr lang="ar-EG" sz="1700"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الرؤية الليلية والحرارية</a:t>
            </a:r>
          </a:p>
          <a:p>
            <a:pPr algn="ctr" rtl="1">
              <a:lnSpc>
                <a:spcPts val="2125"/>
              </a:lnSpc>
              <a:spcBef>
                <a:spcPct val="0"/>
              </a:spcBef>
            </a:pPr>
            <a:r>
              <a:rPr lang="ar-EG" sz="1700"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      (</a:t>
            </a:r>
            <a:r>
              <a:rPr lang="en-US" sz="1700"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Pr>
              <a:t>Thermal Vision</a:t>
            </a:r>
            <a:r>
              <a:rPr lang="ar-EG" sz="1700"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a:t>
            </a:r>
          </a:p>
          <a:p>
            <a:pPr algn="ctr" rtl="1">
              <a:lnSpc>
                <a:spcPts val="1875"/>
              </a:lnSpc>
              <a:spcBef>
                <a:spcPct val="0"/>
              </a:spcBef>
            </a:pPr>
            <a:r>
              <a:rPr lang="ar-EG" sz="150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دمج الكاميرات الحرارية لتمكين النظام من العمل بكفاءة تامة في الظلام الدامس والضباب.</a:t>
            </a:r>
          </a:p>
        </p:txBody>
      </p:sp>
      <p:sp>
        <p:nvSpPr>
          <p:cNvPr id="14" name="TextBox 14"/>
          <p:cNvSpPr txBox="1"/>
          <p:nvPr/>
        </p:nvSpPr>
        <p:spPr>
          <a:xfrm>
            <a:off x="177065" y="7162016"/>
            <a:ext cx="4297012" cy="1025922"/>
          </a:xfrm>
          <a:prstGeom prst="rect">
            <a:avLst/>
          </a:prstGeom>
        </p:spPr>
        <p:txBody>
          <a:bodyPr lIns="0" tIns="0" rIns="0" bIns="0" rtlCol="0" anchor="t">
            <a:spAutoFit/>
          </a:bodyPr>
          <a:lstStyle/>
          <a:p>
            <a:pPr marL="367032" lvl="1" indent="-183516" algn="ctr" rtl="1">
              <a:lnSpc>
                <a:spcPts val="2125"/>
              </a:lnSpc>
              <a:spcBef>
                <a:spcPct val="0"/>
              </a:spcBef>
              <a:buFont typeface="Arial"/>
              <a:buChar char="•"/>
            </a:pPr>
            <a:r>
              <a:rPr lang="ar-EG" sz="1700"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​نظام الشحن الذاتي</a:t>
            </a:r>
          </a:p>
          <a:p>
            <a:pPr algn="ctr" rtl="1">
              <a:lnSpc>
                <a:spcPts val="2125"/>
              </a:lnSpc>
              <a:spcBef>
                <a:spcPct val="0"/>
              </a:spcBef>
            </a:pPr>
            <a:r>
              <a:rPr lang="ar-EG" sz="1700"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 (</a:t>
            </a:r>
            <a:r>
              <a:rPr lang="en-US" sz="1700"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Pr>
              <a:t>Auto-Docking Station</a:t>
            </a:r>
            <a:r>
              <a:rPr lang="ar-EG" sz="1700"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a:t>
            </a:r>
          </a:p>
          <a:p>
            <a:pPr algn="ctr" rtl="1">
              <a:lnSpc>
                <a:spcPts val="1875"/>
              </a:lnSpc>
              <a:spcBef>
                <a:spcPct val="0"/>
              </a:spcBef>
            </a:pPr>
            <a:r>
              <a:rPr lang="ar-EG" sz="150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بناء محطات شحن ميدانية تتيح للدرون الهبوط والشحن آلياً لضمان تشغيل مستمر </a:t>
            </a:r>
            <a:r>
              <a:rPr lang="en-US" sz="150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Pr>
              <a:t>24/7</a:t>
            </a:r>
            <a:r>
              <a:rPr lang="ar-EG" sz="150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 دون تدخل بشري.</a:t>
            </a:r>
          </a:p>
        </p:txBody>
      </p:sp>
      <p:sp>
        <p:nvSpPr>
          <p:cNvPr id="15" name="TextBox 15"/>
          <p:cNvSpPr txBox="1"/>
          <p:nvPr/>
        </p:nvSpPr>
        <p:spPr>
          <a:xfrm>
            <a:off x="5484608" y="3042913"/>
            <a:ext cx="6655015" cy="1000274"/>
          </a:xfrm>
          <a:prstGeom prst="rect">
            <a:avLst/>
          </a:prstGeom>
        </p:spPr>
        <p:txBody>
          <a:bodyPr lIns="0" tIns="0" rIns="0" bIns="0" rtlCol="0" anchor="t">
            <a:spAutoFit/>
          </a:bodyPr>
          <a:lstStyle/>
          <a:p>
            <a:pPr marL="367032" lvl="1" indent="-183516" algn="r" rtl="1">
              <a:lnSpc>
                <a:spcPts val="2125"/>
              </a:lnSpc>
              <a:buFont typeface="Arial"/>
              <a:buChar char="•"/>
            </a:pPr>
            <a:r>
              <a:rPr lang="ar-EG" sz="1700"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الموارد الحسابية السحابية (</a:t>
            </a:r>
            <a:r>
              <a:rPr lang="en-US" sz="1700"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Pr>
              <a:t>Cloud Computing &amp; GPUs</a:t>
            </a:r>
            <a:r>
              <a:rPr lang="ar-EG" sz="1700" b="1" u="none" strike="noStrike">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a:t>
            </a:r>
          </a:p>
          <a:p>
            <a:pPr marL="0" lvl="0" indent="0" algn="ctr" rtl="1">
              <a:lnSpc>
                <a:spcPts val="1875"/>
              </a:lnSpc>
              <a:spcBef>
                <a:spcPct val="0"/>
              </a:spcBef>
            </a:pPr>
            <a:r>
              <a:rPr lang="ar-EG" sz="150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توفير وصول إلى خوادم سحابية ذات معالجات رسومية قوية (</a:t>
            </a:r>
            <a:r>
              <a:rPr lang="en-US" sz="150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Pr>
              <a:t>High-performance GPUs</a:t>
            </a:r>
            <a:r>
              <a:rPr lang="ar-EG" sz="150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 لتسريع عملية تدريب نماذج الذكاء الاصطناعي على سيناريوهات أمنية معقدة وضخمة في وقت قصير.</a:t>
            </a:r>
          </a:p>
        </p:txBody>
      </p:sp>
      <p:sp>
        <p:nvSpPr>
          <p:cNvPr id="16" name="TextBox 16"/>
          <p:cNvSpPr txBox="1"/>
          <p:nvPr/>
        </p:nvSpPr>
        <p:spPr>
          <a:xfrm>
            <a:off x="5254923" y="4376499"/>
            <a:ext cx="6884700" cy="942975"/>
          </a:xfrm>
          <a:prstGeom prst="rect">
            <a:avLst/>
          </a:prstGeom>
        </p:spPr>
        <p:txBody>
          <a:bodyPr lIns="0" tIns="0" rIns="0" bIns="0" rtlCol="0" anchor="t">
            <a:spAutoFit/>
          </a:bodyPr>
          <a:lstStyle/>
          <a:p>
            <a:pPr marL="367032" lvl="1" indent="-183516" algn="ctr" rtl="1">
              <a:lnSpc>
                <a:spcPts val="2040"/>
              </a:lnSpc>
              <a:buFont typeface="Arial"/>
              <a:buChar char="•"/>
            </a:pPr>
            <a:r>
              <a:rPr lang="ar-EG" sz="17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واجهات برمجة التطبيقات (</a:t>
            </a:r>
            <a:r>
              <a:rPr lang="en-US" sz="17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Pr>
              <a:t>Security APIs Integration</a:t>
            </a:r>
            <a:r>
              <a:rPr lang="ar-EG" sz="17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a:t>
            </a:r>
          </a:p>
          <a:p>
            <a:pPr algn="ctr" rtl="1">
              <a:lnSpc>
                <a:spcPts val="1800"/>
              </a:lnSpc>
              <a:spcBef>
                <a:spcPct val="0"/>
              </a:spcBef>
            </a:pPr>
            <a:r>
              <a:rPr lang="ar-EG" sz="1500"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دعمنا بالوصول إلى بيئة تجريبية (</a:t>
            </a:r>
            <a:r>
              <a:rPr lang="en-US" sz="1500"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Sandbox</a:t>
            </a:r>
            <a:r>
              <a:rPr lang="ar-EG" sz="1500"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 لواجهات برمجة تطبيقات (</a:t>
            </a:r>
            <a:r>
              <a:rPr lang="en-US" sz="1500"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APIs</a:t>
            </a:r>
            <a:r>
              <a:rPr lang="ar-EG" sz="1500"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 خاصة بمنظومة 'أبشر' أو غرف العمليات، لفهم البروتوكولات الصحيحة لإرسال التنبيهات الأمنية المؤتمتة.</a:t>
            </a:r>
          </a:p>
        </p:txBody>
      </p:sp>
      <p:sp>
        <p:nvSpPr>
          <p:cNvPr id="17" name="TextBox 17"/>
          <p:cNvSpPr txBox="1"/>
          <p:nvPr/>
        </p:nvSpPr>
        <p:spPr>
          <a:xfrm>
            <a:off x="5143723" y="5786199"/>
            <a:ext cx="7024871" cy="714375"/>
          </a:xfrm>
          <a:prstGeom prst="rect">
            <a:avLst/>
          </a:prstGeom>
        </p:spPr>
        <p:txBody>
          <a:bodyPr lIns="0" tIns="0" rIns="0" bIns="0" rtlCol="0" anchor="t">
            <a:spAutoFit/>
          </a:bodyPr>
          <a:lstStyle/>
          <a:p>
            <a:pPr marL="367031" lvl="1" indent="-183515" algn="ctr" rtl="1">
              <a:lnSpc>
                <a:spcPts val="2040"/>
              </a:lnSpc>
              <a:buFont typeface="Arial"/>
              <a:buChar char="•"/>
            </a:pPr>
            <a:r>
              <a:rPr lang="ar-EG" sz="17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البيانات والسيناريوهات الواقعية (</a:t>
            </a:r>
            <a:r>
              <a:rPr lang="en-US" sz="17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Pr>
              <a:t>Realistic Datasets</a:t>
            </a:r>
            <a:r>
              <a:rPr lang="ar-EG" sz="17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a:t>
            </a:r>
          </a:p>
          <a:p>
            <a:pPr algn="ctr" rtl="1">
              <a:lnSpc>
                <a:spcPts val="1800"/>
              </a:lnSpc>
              <a:spcBef>
                <a:spcPct val="0"/>
              </a:spcBef>
            </a:pPr>
            <a:r>
              <a:rPr lang="ar-EG" sz="1500"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المساعدة في الحصول على مجموعات بيانات (</a:t>
            </a:r>
            <a:r>
              <a:rPr lang="en-US" sz="1500"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Datasets</a:t>
            </a:r>
            <a:r>
              <a:rPr lang="ar-EG" sz="1500"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 بصرية تحاكي بيئات المنشآت الحيوية السعودية، لتدريب النموذج على كشف التهديدات بدقة أعلى من البيانات العامة.</a:t>
            </a:r>
          </a:p>
        </p:txBody>
      </p:sp>
      <p:sp>
        <p:nvSpPr>
          <p:cNvPr id="18" name="TextBox 18"/>
          <p:cNvSpPr txBox="1"/>
          <p:nvPr/>
        </p:nvSpPr>
        <p:spPr>
          <a:xfrm>
            <a:off x="5067876" y="6847365"/>
            <a:ext cx="7100718" cy="942975"/>
          </a:xfrm>
          <a:prstGeom prst="rect">
            <a:avLst/>
          </a:prstGeom>
        </p:spPr>
        <p:txBody>
          <a:bodyPr lIns="0" tIns="0" rIns="0" bIns="0" rtlCol="0" anchor="t">
            <a:spAutoFit/>
          </a:bodyPr>
          <a:lstStyle/>
          <a:p>
            <a:pPr marL="367032" lvl="1" indent="-183516" algn="ctr" rtl="1">
              <a:lnSpc>
                <a:spcPts val="2040"/>
              </a:lnSpc>
              <a:buFont typeface="Arial"/>
              <a:buChar char="•"/>
            </a:pPr>
            <a:r>
              <a:rPr lang="ar-EG" sz="17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خارطة الطريق القريبة (الأسبوعين القادمين - </a:t>
            </a:r>
            <a:r>
              <a:rPr lang="en-US" sz="17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Pr>
              <a:t>Hackathon Phase</a:t>
            </a:r>
            <a:r>
              <a:rPr lang="ar-EG" sz="17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a:t>
            </a:r>
          </a:p>
          <a:p>
            <a:pPr algn="ctr" rtl="1">
              <a:lnSpc>
                <a:spcPts val="1800"/>
              </a:lnSpc>
              <a:spcBef>
                <a:spcPct val="0"/>
              </a:spcBef>
            </a:pPr>
            <a:r>
              <a:rPr lang="ar-EG" sz="1500"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إطلاق لوحة القيادة المتكاملة </a:t>
            </a:r>
          </a:p>
          <a:p>
            <a:pPr algn="ctr" rtl="1">
              <a:lnSpc>
                <a:spcPts val="1800"/>
              </a:lnSpc>
              <a:spcBef>
                <a:spcPct val="0"/>
              </a:spcBef>
            </a:pPr>
            <a:r>
              <a:rPr lang="ar-EG" sz="1500"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استكمال تطوير واجهة التحكم المركزية لتعرض البث المباشر، الخريطة التكتيكية، وسجل التنبيهات في شاشة واحدة متزامنة.</a:t>
            </a:r>
          </a:p>
        </p:txBody>
      </p:sp>
      <p:sp>
        <p:nvSpPr>
          <p:cNvPr id="19" name="TextBox 19"/>
          <p:cNvSpPr txBox="1"/>
          <p:nvPr/>
        </p:nvSpPr>
        <p:spPr>
          <a:xfrm>
            <a:off x="5067876" y="8963004"/>
            <a:ext cx="7071747" cy="743793"/>
          </a:xfrm>
          <a:prstGeom prst="rect">
            <a:avLst/>
          </a:prstGeom>
        </p:spPr>
        <p:txBody>
          <a:bodyPr lIns="0" tIns="0" rIns="0" bIns="0" rtlCol="0" anchor="t">
            <a:spAutoFit/>
          </a:bodyPr>
          <a:lstStyle/>
          <a:p>
            <a:pPr marL="388622" lvl="1" indent="-194311" algn="ctr" rtl="1">
              <a:lnSpc>
                <a:spcPts val="2160"/>
              </a:lnSpc>
              <a:buFont typeface="Arial"/>
              <a:buChar char="•"/>
            </a:pPr>
            <a:r>
              <a:rPr lang="ar-EG" sz="18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تحسين دقة النموذج (</a:t>
            </a:r>
            <a:r>
              <a:rPr lang="en-US" sz="18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Pr>
              <a:t>Model Optimization</a:t>
            </a:r>
            <a:r>
              <a:rPr lang="ar-EG" sz="18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a:t>
            </a:r>
          </a:p>
          <a:p>
            <a:pPr algn="ctr" rtl="1">
              <a:lnSpc>
                <a:spcPts val="1800"/>
              </a:lnSpc>
              <a:spcBef>
                <a:spcPct val="0"/>
              </a:spcBef>
            </a:pPr>
            <a:r>
              <a:rPr lang="ar-EG" sz="1500"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رفع دقة نموذج </a:t>
            </a:r>
            <a:r>
              <a:rPr lang="en-US" sz="1500"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YOLOv8</a:t>
            </a:r>
            <a:r>
              <a:rPr lang="ar-EG" sz="1500"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 لتقليل الإنذارات الكاذبة (</a:t>
            </a:r>
            <a:r>
              <a:rPr lang="en-US" sz="1500"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False Positives</a:t>
            </a:r>
            <a:r>
              <a:rPr lang="ar-EG" sz="1500"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 وتحسين سرعة المعالجة (</a:t>
            </a:r>
            <a:r>
              <a:rPr lang="en-US" sz="1500"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FPS</a:t>
            </a:r>
            <a:r>
              <a:rPr lang="ar-EG" sz="1500"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 على الأجهزة المحمولة.</a:t>
            </a:r>
          </a:p>
        </p:txBody>
      </p:sp>
      <p:sp>
        <p:nvSpPr>
          <p:cNvPr id="20" name="TextBox 20"/>
          <p:cNvSpPr txBox="1"/>
          <p:nvPr/>
        </p:nvSpPr>
        <p:spPr>
          <a:xfrm>
            <a:off x="5848225" y="8020029"/>
            <a:ext cx="6291398" cy="714375"/>
          </a:xfrm>
          <a:prstGeom prst="rect">
            <a:avLst/>
          </a:prstGeom>
        </p:spPr>
        <p:txBody>
          <a:bodyPr lIns="0" tIns="0" rIns="0" bIns="0" rtlCol="0" anchor="t">
            <a:spAutoFit/>
          </a:bodyPr>
          <a:lstStyle/>
          <a:p>
            <a:pPr marL="367029" lvl="1" indent="-183514" algn="ctr" rtl="1">
              <a:lnSpc>
                <a:spcPts val="2039"/>
              </a:lnSpc>
              <a:buFont typeface="Arial"/>
              <a:buChar char="•"/>
            </a:pPr>
            <a:r>
              <a:rPr lang="ar-EG" sz="1699"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تفعيل كشف التغييرات المكانية (</a:t>
            </a:r>
            <a:r>
              <a:rPr lang="en-US" sz="1699"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Pr>
              <a:t>Change Detection</a:t>
            </a:r>
            <a:r>
              <a:rPr lang="ar-EG" sz="1699"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a:t>
            </a:r>
          </a:p>
          <a:p>
            <a:pPr algn="ctr" rtl="1">
              <a:lnSpc>
                <a:spcPts val="1800"/>
              </a:lnSpc>
              <a:spcBef>
                <a:spcPct val="0"/>
              </a:spcBef>
            </a:pPr>
            <a:r>
              <a:rPr lang="ar-EG" sz="1500"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تشغيل خوارزمية مقارنة الصور (</a:t>
            </a:r>
            <a:r>
              <a:rPr lang="en-US" sz="1500"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Before/After</a:t>
            </a:r>
            <a:r>
              <a:rPr lang="ar-EG" sz="1500"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 لكشف الأجسام المتروكة (مثل الحقائب) في الممرات الآمنة.</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3" name="AutoShape 3"/>
          <p:cNvSpPr/>
          <p:nvPr/>
        </p:nvSpPr>
        <p:spPr>
          <a:xfrm>
            <a:off x="15390825" y="4362832"/>
            <a:ext cx="149891" cy="1001470"/>
          </a:xfrm>
          <a:prstGeom prst="line">
            <a:avLst/>
          </a:prstGeom>
          <a:ln w="19050" cap="rnd">
            <a:solidFill>
              <a:srgbClr val="FFFFFF"/>
            </a:solidFill>
            <a:prstDash val="solid"/>
            <a:headEnd type="none" w="sm" len="sm"/>
            <a:tailEnd type="none" w="sm" len="sm"/>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4" name="AutoShape 4"/>
          <p:cNvSpPr/>
          <p:nvPr/>
        </p:nvSpPr>
        <p:spPr>
          <a:xfrm>
            <a:off x="11193391" y="4362832"/>
            <a:ext cx="96987" cy="1078316"/>
          </a:xfrm>
          <a:prstGeom prst="line">
            <a:avLst/>
          </a:prstGeom>
          <a:ln w="19050" cap="rnd">
            <a:solidFill>
              <a:srgbClr val="FFFFFF"/>
            </a:solidFill>
            <a:prstDash val="solid"/>
            <a:headEnd type="none" w="sm" len="sm"/>
            <a:tailEnd type="none" w="sm" len="sm"/>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5" name="AutoShape 5"/>
          <p:cNvSpPr/>
          <p:nvPr/>
        </p:nvSpPr>
        <p:spPr>
          <a:xfrm flipH="1">
            <a:off x="6812761" y="4362832"/>
            <a:ext cx="183198" cy="1012753"/>
          </a:xfrm>
          <a:prstGeom prst="line">
            <a:avLst/>
          </a:prstGeom>
          <a:ln w="19050" cap="rnd">
            <a:solidFill>
              <a:srgbClr val="FFFFFF"/>
            </a:solidFill>
            <a:prstDash val="solid"/>
            <a:headEnd type="none" w="sm" len="sm"/>
            <a:tailEnd type="none" w="sm" len="sm"/>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6" name="AutoShape 6"/>
          <p:cNvSpPr/>
          <p:nvPr/>
        </p:nvSpPr>
        <p:spPr>
          <a:xfrm>
            <a:off x="1558325" y="4006832"/>
            <a:ext cx="15171350" cy="41150"/>
          </a:xfrm>
          <a:prstGeom prst="line">
            <a:avLst/>
          </a:prstGeom>
          <a:ln w="19050" cap="rnd">
            <a:solidFill>
              <a:srgbClr val="FFFFFF"/>
            </a:solidFill>
            <a:prstDash val="solid"/>
            <a:headEnd type="none" w="sm" len="sm"/>
            <a:tailEnd type="none" w="sm" len="sm"/>
          </a:ln>
        </p:spPr>
        <p:txBody>
          <a:bodyPr/>
          <a:lstStyle/>
          <a:p>
            <a:endParaRPr lang="en-US">
              <a:latin typeface="IBM Plex Sans Arabic Bold" panose="020B0803050203000203" pitchFamily="34" charset="-78"/>
              <a:cs typeface="IBM Plex Sans Arabic Bold" panose="020B0803050203000203" pitchFamily="34" charset="-78"/>
            </a:endParaRPr>
          </a:p>
        </p:txBody>
      </p:sp>
      <p:grpSp>
        <p:nvGrpSpPr>
          <p:cNvPr id="7" name="Group 7"/>
          <p:cNvGrpSpPr/>
          <p:nvPr/>
        </p:nvGrpSpPr>
        <p:grpSpPr>
          <a:xfrm>
            <a:off x="15102750" y="3786682"/>
            <a:ext cx="576150" cy="576150"/>
            <a:chOff x="0" y="0"/>
            <a:chExt cx="768200" cy="768200"/>
          </a:xfrm>
        </p:grpSpPr>
        <p:sp>
          <p:nvSpPr>
            <p:cNvPr id="8" name="Freeform 8"/>
            <p:cNvSpPr/>
            <p:nvPr/>
          </p:nvSpPr>
          <p:spPr>
            <a:xfrm>
              <a:off x="13716" y="13589"/>
              <a:ext cx="740791" cy="740918"/>
            </a:xfrm>
            <a:custGeom>
              <a:avLst/>
              <a:gdLst/>
              <a:ahLst/>
              <a:cxnLst/>
              <a:rect l="l" t="t" r="r" b="b"/>
              <a:pathLst>
                <a:path w="740791" h="740918">
                  <a:moveTo>
                    <a:pt x="0" y="370459"/>
                  </a:moveTo>
                  <a:cubicBezTo>
                    <a:pt x="0" y="165862"/>
                    <a:pt x="165862" y="0"/>
                    <a:pt x="370459" y="0"/>
                  </a:cubicBezTo>
                  <a:cubicBezTo>
                    <a:pt x="575056" y="0"/>
                    <a:pt x="740791" y="165989"/>
                    <a:pt x="740791" y="370459"/>
                  </a:cubicBezTo>
                  <a:cubicBezTo>
                    <a:pt x="740791" y="574929"/>
                    <a:pt x="574929" y="740918"/>
                    <a:pt x="370332" y="740918"/>
                  </a:cubicBezTo>
                  <a:cubicBezTo>
                    <a:pt x="165735" y="740918"/>
                    <a:pt x="0" y="575056"/>
                    <a:pt x="0" y="370459"/>
                  </a:cubicBezTo>
                  <a:close/>
                  <a:moveTo>
                    <a:pt x="278638" y="370459"/>
                  </a:moveTo>
                  <a:cubicBezTo>
                    <a:pt x="278638" y="421132"/>
                    <a:pt x="319659" y="462153"/>
                    <a:pt x="370332" y="462153"/>
                  </a:cubicBezTo>
                  <a:cubicBezTo>
                    <a:pt x="421005" y="462153"/>
                    <a:pt x="462026" y="421132"/>
                    <a:pt x="462026" y="370459"/>
                  </a:cubicBezTo>
                  <a:cubicBezTo>
                    <a:pt x="462026" y="319786"/>
                    <a:pt x="421005" y="278765"/>
                    <a:pt x="370332" y="278765"/>
                  </a:cubicBezTo>
                  <a:cubicBezTo>
                    <a:pt x="319659" y="278765"/>
                    <a:pt x="278638" y="319786"/>
                    <a:pt x="278638" y="370459"/>
                  </a:cubicBezTo>
                  <a:close/>
                </a:path>
              </a:pathLst>
            </a:custGeom>
            <a:solidFill>
              <a:srgbClr val="CCD891"/>
            </a:solidFill>
            <a:ln w="12700">
              <a:solidFill>
                <a:srgbClr val="CCD891"/>
              </a:solid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9" name="Freeform 9"/>
            <p:cNvSpPr/>
            <p:nvPr/>
          </p:nvSpPr>
          <p:spPr>
            <a:xfrm>
              <a:off x="0" y="0"/>
              <a:ext cx="768096" cy="768223"/>
            </a:xfrm>
            <a:custGeom>
              <a:avLst/>
              <a:gdLst/>
              <a:ahLst/>
              <a:cxnLst/>
              <a:rect l="l" t="t" r="r" b="b"/>
              <a:pathLst>
                <a:path w="768096" h="768223">
                  <a:moveTo>
                    <a:pt x="0" y="384048"/>
                  </a:moveTo>
                  <a:cubicBezTo>
                    <a:pt x="0" y="171958"/>
                    <a:pt x="171958" y="0"/>
                    <a:pt x="384048" y="0"/>
                  </a:cubicBezTo>
                  <a:lnTo>
                    <a:pt x="384048" y="13716"/>
                  </a:lnTo>
                  <a:lnTo>
                    <a:pt x="384048" y="0"/>
                  </a:lnTo>
                  <a:cubicBezTo>
                    <a:pt x="596138" y="0"/>
                    <a:pt x="768096" y="171958"/>
                    <a:pt x="768096" y="384048"/>
                  </a:cubicBezTo>
                  <a:cubicBezTo>
                    <a:pt x="768096" y="596138"/>
                    <a:pt x="596138" y="768096"/>
                    <a:pt x="384048" y="768096"/>
                  </a:cubicBezTo>
                  <a:lnTo>
                    <a:pt x="384048" y="754507"/>
                  </a:lnTo>
                  <a:lnTo>
                    <a:pt x="384048" y="768223"/>
                  </a:lnTo>
                  <a:cubicBezTo>
                    <a:pt x="171958" y="768223"/>
                    <a:pt x="0" y="596265"/>
                    <a:pt x="0" y="384048"/>
                  </a:cubicBezTo>
                  <a:lnTo>
                    <a:pt x="13716" y="384048"/>
                  </a:lnTo>
                  <a:lnTo>
                    <a:pt x="25273" y="391287"/>
                  </a:lnTo>
                  <a:cubicBezTo>
                    <a:pt x="21971" y="396494"/>
                    <a:pt x="15748" y="398907"/>
                    <a:pt x="9906" y="397256"/>
                  </a:cubicBezTo>
                  <a:cubicBezTo>
                    <a:pt x="4064" y="395605"/>
                    <a:pt x="0" y="390271"/>
                    <a:pt x="0" y="384048"/>
                  </a:cubicBezTo>
                  <a:moveTo>
                    <a:pt x="27432" y="384048"/>
                  </a:moveTo>
                  <a:lnTo>
                    <a:pt x="13716" y="384048"/>
                  </a:lnTo>
                  <a:lnTo>
                    <a:pt x="2159" y="376809"/>
                  </a:lnTo>
                  <a:cubicBezTo>
                    <a:pt x="5461" y="371602"/>
                    <a:pt x="11684" y="369189"/>
                    <a:pt x="17526" y="370840"/>
                  </a:cubicBezTo>
                  <a:cubicBezTo>
                    <a:pt x="23368" y="372491"/>
                    <a:pt x="27432" y="377952"/>
                    <a:pt x="27432" y="384048"/>
                  </a:cubicBezTo>
                  <a:cubicBezTo>
                    <a:pt x="27432" y="581025"/>
                    <a:pt x="187071" y="740791"/>
                    <a:pt x="384175" y="740791"/>
                  </a:cubicBezTo>
                  <a:cubicBezTo>
                    <a:pt x="581152" y="740791"/>
                    <a:pt x="740918" y="581152"/>
                    <a:pt x="740918" y="384048"/>
                  </a:cubicBezTo>
                  <a:lnTo>
                    <a:pt x="754634" y="384048"/>
                  </a:lnTo>
                  <a:lnTo>
                    <a:pt x="740918" y="384048"/>
                  </a:lnTo>
                  <a:cubicBezTo>
                    <a:pt x="740918" y="187071"/>
                    <a:pt x="581279" y="27305"/>
                    <a:pt x="384175" y="27305"/>
                  </a:cubicBezTo>
                  <a:lnTo>
                    <a:pt x="384175" y="13716"/>
                  </a:lnTo>
                  <a:lnTo>
                    <a:pt x="384175" y="27432"/>
                  </a:lnTo>
                  <a:cubicBezTo>
                    <a:pt x="187071" y="27432"/>
                    <a:pt x="27432" y="187071"/>
                    <a:pt x="27432" y="384048"/>
                  </a:cubicBezTo>
                  <a:close/>
                  <a:moveTo>
                    <a:pt x="306070" y="384048"/>
                  </a:moveTo>
                  <a:cubicBezTo>
                    <a:pt x="306070" y="427101"/>
                    <a:pt x="340995" y="462026"/>
                    <a:pt x="384048" y="462026"/>
                  </a:cubicBezTo>
                  <a:lnTo>
                    <a:pt x="384048" y="475742"/>
                  </a:lnTo>
                  <a:lnTo>
                    <a:pt x="384048" y="462026"/>
                  </a:lnTo>
                  <a:cubicBezTo>
                    <a:pt x="427101" y="462026"/>
                    <a:pt x="462026" y="427101"/>
                    <a:pt x="462026" y="384048"/>
                  </a:cubicBezTo>
                  <a:lnTo>
                    <a:pt x="475742" y="384048"/>
                  </a:lnTo>
                  <a:lnTo>
                    <a:pt x="462026" y="384048"/>
                  </a:lnTo>
                  <a:cubicBezTo>
                    <a:pt x="462026" y="340995"/>
                    <a:pt x="427101" y="306070"/>
                    <a:pt x="384048" y="306070"/>
                  </a:cubicBezTo>
                  <a:lnTo>
                    <a:pt x="384048" y="292354"/>
                  </a:lnTo>
                  <a:lnTo>
                    <a:pt x="384048" y="278638"/>
                  </a:lnTo>
                  <a:lnTo>
                    <a:pt x="384048" y="292354"/>
                  </a:lnTo>
                  <a:lnTo>
                    <a:pt x="384048" y="306070"/>
                  </a:lnTo>
                  <a:cubicBezTo>
                    <a:pt x="340995" y="306070"/>
                    <a:pt x="306070" y="340995"/>
                    <a:pt x="306070" y="384048"/>
                  </a:cubicBezTo>
                  <a:cubicBezTo>
                    <a:pt x="306070" y="391668"/>
                    <a:pt x="299974" y="397764"/>
                    <a:pt x="292354" y="397764"/>
                  </a:cubicBezTo>
                  <a:lnTo>
                    <a:pt x="292354" y="384048"/>
                  </a:lnTo>
                  <a:lnTo>
                    <a:pt x="306070" y="384048"/>
                  </a:lnTo>
                  <a:moveTo>
                    <a:pt x="278638" y="384048"/>
                  </a:moveTo>
                  <a:cubicBezTo>
                    <a:pt x="278638" y="376428"/>
                    <a:pt x="284734" y="370332"/>
                    <a:pt x="292354" y="370332"/>
                  </a:cubicBezTo>
                  <a:lnTo>
                    <a:pt x="292354" y="384048"/>
                  </a:lnTo>
                  <a:lnTo>
                    <a:pt x="278638" y="384048"/>
                  </a:lnTo>
                  <a:cubicBezTo>
                    <a:pt x="278638" y="325882"/>
                    <a:pt x="325882" y="278638"/>
                    <a:pt x="384048" y="278638"/>
                  </a:cubicBezTo>
                  <a:cubicBezTo>
                    <a:pt x="391668" y="278638"/>
                    <a:pt x="397764" y="284734"/>
                    <a:pt x="397764" y="292354"/>
                  </a:cubicBezTo>
                  <a:cubicBezTo>
                    <a:pt x="397764" y="299974"/>
                    <a:pt x="391668" y="306070"/>
                    <a:pt x="384048" y="306070"/>
                  </a:cubicBezTo>
                  <a:cubicBezTo>
                    <a:pt x="376428" y="306070"/>
                    <a:pt x="370332" y="299974"/>
                    <a:pt x="370332" y="292354"/>
                  </a:cubicBezTo>
                  <a:cubicBezTo>
                    <a:pt x="370332" y="284734"/>
                    <a:pt x="376428" y="278638"/>
                    <a:pt x="384048" y="278638"/>
                  </a:cubicBezTo>
                  <a:cubicBezTo>
                    <a:pt x="442214" y="278638"/>
                    <a:pt x="489458" y="325882"/>
                    <a:pt x="489458" y="384048"/>
                  </a:cubicBezTo>
                  <a:cubicBezTo>
                    <a:pt x="489458" y="442214"/>
                    <a:pt x="442214" y="489458"/>
                    <a:pt x="384048" y="489458"/>
                  </a:cubicBezTo>
                  <a:cubicBezTo>
                    <a:pt x="325882" y="489458"/>
                    <a:pt x="278638" y="442214"/>
                    <a:pt x="278638" y="384048"/>
                  </a:cubicBezTo>
                  <a:close/>
                </a:path>
              </a:pathLst>
            </a:custGeom>
            <a:solidFill>
              <a:srgbClr val="FFFFFF"/>
            </a:solidFill>
            <a:ln w="12700">
              <a:solidFill>
                <a:srgbClr val="CCD891"/>
              </a:solid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grpSp>
        <p:nvGrpSpPr>
          <p:cNvPr id="10" name="Group 10"/>
          <p:cNvGrpSpPr/>
          <p:nvPr/>
        </p:nvGrpSpPr>
        <p:grpSpPr>
          <a:xfrm>
            <a:off x="10895004" y="3786682"/>
            <a:ext cx="576150" cy="576150"/>
            <a:chOff x="0" y="0"/>
            <a:chExt cx="768200" cy="768200"/>
          </a:xfrm>
        </p:grpSpPr>
        <p:sp>
          <p:nvSpPr>
            <p:cNvPr id="11" name="Freeform 11"/>
            <p:cNvSpPr/>
            <p:nvPr/>
          </p:nvSpPr>
          <p:spPr>
            <a:xfrm>
              <a:off x="13716" y="13589"/>
              <a:ext cx="740791" cy="740918"/>
            </a:xfrm>
            <a:custGeom>
              <a:avLst/>
              <a:gdLst/>
              <a:ahLst/>
              <a:cxnLst/>
              <a:rect l="l" t="t" r="r" b="b"/>
              <a:pathLst>
                <a:path w="740791" h="740918">
                  <a:moveTo>
                    <a:pt x="0" y="370459"/>
                  </a:moveTo>
                  <a:cubicBezTo>
                    <a:pt x="0" y="165862"/>
                    <a:pt x="165862" y="0"/>
                    <a:pt x="370459" y="0"/>
                  </a:cubicBezTo>
                  <a:cubicBezTo>
                    <a:pt x="575056" y="0"/>
                    <a:pt x="740791" y="165989"/>
                    <a:pt x="740791" y="370459"/>
                  </a:cubicBezTo>
                  <a:cubicBezTo>
                    <a:pt x="740791" y="574929"/>
                    <a:pt x="574929" y="740918"/>
                    <a:pt x="370332" y="740918"/>
                  </a:cubicBezTo>
                  <a:cubicBezTo>
                    <a:pt x="165735" y="740918"/>
                    <a:pt x="0" y="575056"/>
                    <a:pt x="0" y="370459"/>
                  </a:cubicBezTo>
                  <a:close/>
                  <a:moveTo>
                    <a:pt x="278638" y="370459"/>
                  </a:moveTo>
                  <a:cubicBezTo>
                    <a:pt x="278638" y="421132"/>
                    <a:pt x="319659" y="462153"/>
                    <a:pt x="370332" y="462153"/>
                  </a:cubicBezTo>
                  <a:cubicBezTo>
                    <a:pt x="421005" y="462153"/>
                    <a:pt x="462026" y="421132"/>
                    <a:pt x="462026" y="370459"/>
                  </a:cubicBezTo>
                  <a:cubicBezTo>
                    <a:pt x="462026" y="319786"/>
                    <a:pt x="421005" y="278765"/>
                    <a:pt x="370332" y="278765"/>
                  </a:cubicBezTo>
                  <a:cubicBezTo>
                    <a:pt x="319659" y="278765"/>
                    <a:pt x="278638" y="319786"/>
                    <a:pt x="278638" y="370459"/>
                  </a:cubicBezTo>
                  <a:close/>
                </a:path>
              </a:pathLst>
            </a:custGeom>
            <a:solidFill>
              <a:srgbClr val="CCD891"/>
            </a:solidFill>
            <a:ln w="12700">
              <a:solidFill>
                <a:srgbClr val="CCD891"/>
              </a:solid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12" name="Freeform 12"/>
            <p:cNvSpPr/>
            <p:nvPr/>
          </p:nvSpPr>
          <p:spPr>
            <a:xfrm>
              <a:off x="0" y="0"/>
              <a:ext cx="768096" cy="768223"/>
            </a:xfrm>
            <a:custGeom>
              <a:avLst/>
              <a:gdLst/>
              <a:ahLst/>
              <a:cxnLst/>
              <a:rect l="l" t="t" r="r" b="b"/>
              <a:pathLst>
                <a:path w="768096" h="768223">
                  <a:moveTo>
                    <a:pt x="0" y="384048"/>
                  </a:moveTo>
                  <a:cubicBezTo>
                    <a:pt x="0" y="171958"/>
                    <a:pt x="171958" y="0"/>
                    <a:pt x="384048" y="0"/>
                  </a:cubicBezTo>
                  <a:lnTo>
                    <a:pt x="384048" y="13716"/>
                  </a:lnTo>
                  <a:lnTo>
                    <a:pt x="384048" y="0"/>
                  </a:lnTo>
                  <a:cubicBezTo>
                    <a:pt x="596138" y="0"/>
                    <a:pt x="768096" y="171958"/>
                    <a:pt x="768096" y="384048"/>
                  </a:cubicBezTo>
                  <a:cubicBezTo>
                    <a:pt x="768096" y="596138"/>
                    <a:pt x="596138" y="768096"/>
                    <a:pt x="384048" y="768096"/>
                  </a:cubicBezTo>
                  <a:lnTo>
                    <a:pt x="384048" y="754507"/>
                  </a:lnTo>
                  <a:lnTo>
                    <a:pt x="384048" y="768223"/>
                  </a:lnTo>
                  <a:cubicBezTo>
                    <a:pt x="171958" y="768223"/>
                    <a:pt x="0" y="596265"/>
                    <a:pt x="0" y="384048"/>
                  </a:cubicBezTo>
                  <a:lnTo>
                    <a:pt x="13716" y="384048"/>
                  </a:lnTo>
                  <a:lnTo>
                    <a:pt x="25273" y="391287"/>
                  </a:lnTo>
                  <a:cubicBezTo>
                    <a:pt x="21971" y="396494"/>
                    <a:pt x="15748" y="398907"/>
                    <a:pt x="9906" y="397256"/>
                  </a:cubicBezTo>
                  <a:cubicBezTo>
                    <a:pt x="4064" y="395605"/>
                    <a:pt x="0" y="390271"/>
                    <a:pt x="0" y="384048"/>
                  </a:cubicBezTo>
                  <a:moveTo>
                    <a:pt x="27432" y="384048"/>
                  </a:moveTo>
                  <a:lnTo>
                    <a:pt x="13716" y="384048"/>
                  </a:lnTo>
                  <a:lnTo>
                    <a:pt x="2159" y="376809"/>
                  </a:lnTo>
                  <a:cubicBezTo>
                    <a:pt x="5461" y="371602"/>
                    <a:pt x="11684" y="369189"/>
                    <a:pt x="17526" y="370840"/>
                  </a:cubicBezTo>
                  <a:cubicBezTo>
                    <a:pt x="23368" y="372491"/>
                    <a:pt x="27432" y="377952"/>
                    <a:pt x="27432" y="384048"/>
                  </a:cubicBezTo>
                  <a:cubicBezTo>
                    <a:pt x="27432" y="581025"/>
                    <a:pt x="187071" y="740791"/>
                    <a:pt x="384175" y="740791"/>
                  </a:cubicBezTo>
                  <a:cubicBezTo>
                    <a:pt x="581152" y="740791"/>
                    <a:pt x="740918" y="581152"/>
                    <a:pt x="740918" y="384048"/>
                  </a:cubicBezTo>
                  <a:lnTo>
                    <a:pt x="754634" y="384048"/>
                  </a:lnTo>
                  <a:lnTo>
                    <a:pt x="740918" y="384048"/>
                  </a:lnTo>
                  <a:cubicBezTo>
                    <a:pt x="740918" y="187071"/>
                    <a:pt x="581279" y="27305"/>
                    <a:pt x="384175" y="27305"/>
                  </a:cubicBezTo>
                  <a:lnTo>
                    <a:pt x="384175" y="13716"/>
                  </a:lnTo>
                  <a:lnTo>
                    <a:pt x="384175" y="27432"/>
                  </a:lnTo>
                  <a:cubicBezTo>
                    <a:pt x="187071" y="27432"/>
                    <a:pt x="27432" y="187071"/>
                    <a:pt x="27432" y="384048"/>
                  </a:cubicBezTo>
                  <a:close/>
                  <a:moveTo>
                    <a:pt x="306070" y="384048"/>
                  </a:moveTo>
                  <a:cubicBezTo>
                    <a:pt x="306070" y="427101"/>
                    <a:pt x="340995" y="462026"/>
                    <a:pt x="384048" y="462026"/>
                  </a:cubicBezTo>
                  <a:lnTo>
                    <a:pt x="384048" y="475742"/>
                  </a:lnTo>
                  <a:lnTo>
                    <a:pt x="384048" y="462026"/>
                  </a:lnTo>
                  <a:cubicBezTo>
                    <a:pt x="427101" y="462026"/>
                    <a:pt x="462026" y="427101"/>
                    <a:pt x="462026" y="384048"/>
                  </a:cubicBezTo>
                  <a:lnTo>
                    <a:pt x="475742" y="384048"/>
                  </a:lnTo>
                  <a:lnTo>
                    <a:pt x="462026" y="384048"/>
                  </a:lnTo>
                  <a:cubicBezTo>
                    <a:pt x="462026" y="340995"/>
                    <a:pt x="427101" y="306070"/>
                    <a:pt x="384048" y="306070"/>
                  </a:cubicBezTo>
                  <a:lnTo>
                    <a:pt x="384048" y="292354"/>
                  </a:lnTo>
                  <a:lnTo>
                    <a:pt x="384048" y="278638"/>
                  </a:lnTo>
                  <a:lnTo>
                    <a:pt x="384048" y="292354"/>
                  </a:lnTo>
                  <a:lnTo>
                    <a:pt x="384048" y="306070"/>
                  </a:lnTo>
                  <a:cubicBezTo>
                    <a:pt x="340995" y="306070"/>
                    <a:pt x="306070" y="340995"/>
                    <a:pt x="306070" y="384048"/>
                  </a:cubicBezTo>
                  <a:cubicBezTo>
                    <a:pt x="306070" y="391668"/>
                    <a:pt x="299974" y="397764"/>
                    <a:pt x="292354" y="397764"/>
                  </a:cubicBezTo>
                  <a:lnTo>
                    <a:pt x="292354" y="384048"/>
                  </a:lnTo>
                  <a:lnTo>
                    <a:pt x="306070" y="384048"/>
                  </a:lnTo>
                  <a:moveTo>
                    <a:pt x="278638" y="384048"/>
                  </a:moveTo>
                  <a:cubicBezTo>
                    <a:pt x="278638" y="376428"/>
                    <a:pt x="284734" y="370332"/>
                    <a:pt x="292354" y="370332"/>
                  </a:cubicBezTo>
                  <a:lnTo>
                    <a:pt x="292354" y="384048"/>
                  </a:lnTo>
                  <a:lnTo>
                    <a:pt x="278638" y="384048"/>
                  </a:lnTo>
                  <a:cubicBezTo>
                    <a:pt x="278638" y="325882"/>
                    <a:pt x="325882" y="278638"/>
                    <a:pt x="384048" y="278638"/>
                  </a:cubicBezTo>
                  <a:cubicBezTo>
                    <a:pt x="391668" y="278638"/>
                    <a:pt x="397764" y="284734"/>
                    <a:pt x="397764" y="292354"/>
                  </a:cubicBezTo>
                  <a:cubicBezTo>
                    <a:pt x="397764" y="299974"/>
                    <a:pt x="391668" y="306070"/>
                    <a:pt x="384048" y="306070"/>
                  </a:cubicBezTo>
                  <a:cubicBezTo>
                    <a:pt x="376428" y="306070"/>
                    <a:pt x="370332" y="299974"/>
                    <a:pt x="370332" y="292354"/>
                  </a:cubicBezTo>
                  <a:cubicBezTo>
                    <a:pt x="370332" y="284734"/>
                    <a:pt x="376428" y="278638"/>
                    <a:pt x="384048" y="278638"/>
                  </a:cubicBezTo>
                  <a:cubicBezTo>
                    <a:pt x="442214" y="278638"/>
                    <a:pt x="489458" y="325882"/>
                    <a:pt x="489458" y="384048"/>
                  </a:cubicBezTo>
                  <a:cubicBezTo>
                    <a:pt x="489458" y="442214"/>
                    <a:pt x="442214" y="489458"/>
                    <a:pt x="384048" y="489458"/>
                  </a:cubicBezTo>
                  <a:cubicBezTo>
                    <a:pt x="325882" y="489458"/>
                    <a:pt x="278638" y="442214"/>
                    <a:pt x="278638" y="384048"/>
                  </a:cubicBezTo>
                  <a:close/>
                </a:path>
              </a:pathLst>
            </a:custGeom>
            <a:solidFill>
              <a:srgbClr val="FFFFFF"/>
            </a:solidFill>
            <a:ln w="12700">
              <a:solidFill>
                <a:srgbClr val="CCD891"/>
              </a:solid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grpSp>
        <p:nvGrpSpPr>
          <p:cNvPr id="13" name="Group 13"/>
          <p:cNvGrpSpPr/>
          <p:nvPr/>
        </p:nvGrpSpPr>
        <p:grpSpPr>
          <a:xfrm>
            <a:off x="6707884" y="3786682"/>
            <a:ext cx="576150" cy="576150"/>
            <a:chOff x="0" y="0"/>
            <a:chExt cx="768200" cy="768200"/>
          </a:xfrm>
        </p:grpSpPr>
        <p:sp>
          <p:nvSpPr>
            <p:cNvPr id="14" name="Freeform 14"/>
            <p:cNvSpPr/>
            <p:nvPr/>
          </p:nvSpPr>
          <p:spPr>
            <a:xfrm>
              <a:off x="13716" y="13589"/>
              <a:ext cx="740791" cy="740918"/>
            </a:xfrm>
            <a:custGeom>
              <a:avLst/>
              <a:gdLst/>
              <a:ahLst/>
              <a:cxnLst/>
              <a:rect l="l" t="t" r="r" b="b"/>
              <a:pathLst>
                <a:path w="740791" h="740918">
                  <a:moveTo>
                    <a:pt x="0" y="370459"/>
                  </a:moveTo>
                  <a:cubicBezTo>
                    <a:pt x="0" y="165862"/>
                    <a:pt x="165862" y="0"/>
                    <a:pt x="370459" y="0"/>
                  </a:cubicBezTo>
                  <a:cubicBezTo>
                    <a:pt x="575056" y="0"/>
                    <a:pt x="740791" y="165989"/>
                    <a:pt x="740791" y="370459"/>
                  </a:cubicBezTo>
                  <a:cubicBezTo>
                    <a:pt x="740791" y="574929"/>
                    <a:pt x="574929" y="740918"/>
                    <a:pt x="370332" y="740918"/>
                  </a:cubicBezTo>
                  <a:cubicBezTo>
                    <a:pt x="165735" y="740918"/>
                    <a:pt x="0" y="575056"/>
                    <a:pt x="0" y="370459"/>
                  </a:cubicBezTo>
                  <a:close/>
                  <a:moveTo>
                    <a:pt x="278638" y="370459"/>
                  </a:moveTo>
                  <a:cubicBezTo>
                    <a:pt x="278638" y="421132"/>
                    <a:pt x="319659" y="462153"/>
                    <a:pt x="370332" y="462153"/>
                  </a:cubicBezTo>
                  <a:cubicBezTo>
                    <a:pt x="421005" y="462153"/>
                    <a:pt x="462026" y="421132"/>
                    <a:pt x="462026" y="370459"/>
                  </a:cubicBezTo>
                  <a:cubicBezTo>
                    <a:pt x="462026" y="319786"/>
                    <a:pt x="421005" y="278765"/>
                    <a:pt x="370332" y="278765"/>
                  </a:cubicBezTo>
                  <a:cubicBezTo>
                    <a:pt x="319659" y="278765"/>
                    <a:pt x="278638" y="319786"/>
                    <a:pt x="278638" y="370459"/>
                  </a:cubicBezTo>
                  <a:close/>
                </a:path>
              </a:pathLst>
            </a:custGeom>
            <a:solidFill>
              <a:srgbClr val="CCD891"/>
            </a:solidFill>
            <a:ln w="12700">
              <a:solidFill>
                <a:srgbClr val="CCD891"/>
              </a:solid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15" name="Freeform 15"/>
            <p:cNvSpPr/>
            <p:nvPr/>
          </p:nvSpPr>
          <p:spPr>
            <a:xfrm>
              <a:off x="0" y="0"/>
              <a:ext cx="768096" cy="768223"/>
            </a:xfrm>
            <a:custGeom>
              <a:avLst/>
              <a:gdLst/>
              <a:ahLst/>
              <a:cxnLst/>
              <a:rect l="l" t="t" r="r" b="b"/>
              <a:pathLst>
                <a:path w="768096" h="768223">
                  <a:moveTo>
                    <a:pt x="0" y="384048"/>
                  </a:moveTo>
                  <a:cubicBezTo>
                    <a:pt x="0" y="171958"/>
                    <a:pt x="171958" y="0"/>
                    <a:pt x="384048" y="0"/>
                  </a:cubicBezTo>
                  <a:lnTo>
                    <a:pt x="384048" y="13716"/>
                  </a:lnTo>
                  <a:lnTo>
                    <a:pt x="384048" y="0"/>
                  </a:lnTo>
                  <a:cubicBezTo>
                    <a:pt x="596138" y="0"/>
                    <a:pt x="768096" y="171958"/>
                    <a:pt x="768096" y="384048"/>
                  </a:cubicBezTo>
                  <a:cubicBezTo>
                    <a:pt x="768096" y="596138"/>
                    <a:pt x="596138" y="768096"/>
                    <a:pt x="384048" y="768096"/>
                  </a:cubicBezTo>
                  <a:lnTo>
                    <a:pt x="384048" y="754507"/>
                  </a:lnTo>
                  <a:lnTo>
                    <a:pt x="384048" y="768223"/>
                  </a:lnTo>
                  <a:cubicBezTo>
                    <a:pt x="171958" y="768223"/>
                    <a:pt x="0" y="596265"/>
                    <a:pt x="0" y="384048"/>
                  </a:cubicBezTo>
                  <a:lnTo>
                    <a:pt x="13716" y="384048"/>
                  </a:lnTo>
                  <a:lnTo>
                    <a:pt x="25273" y="391287"/>
                  </a:lnTo>
                  <a:cubicBezTo>
                    <a:pt x="21971" y="396494"/>
                    <a:pt x="15748" y="398907"/>
                    <a:pt x="9906" y="397256"/>
                  </a:cubicBezTo>
                  <a:cubicBezTo>
                    <a:pt x="4064" y="395605"/>
                    <a:pt x="0" y="390271"/>
                    <a:pt x="0" y="384048"/>
                  </a:cubicBezTo>
                  <a:moveTo>
                    <a:pt x="27432" y="384048"/>
                  </a:moveTo>
                  <a:lnTo>
                    <a:pt x="13716" y="384048"/>
                  </a:lnTo>
                  <a:lnTo>
                    <a:pt x="2159" y="376809"/>
                  </a:lnTo>
                  <a:cubicBezTo>
                    <a:pt x="5461" y="371602"/>
                    <a:pt x="11684" y="369189"/>
                    <a:pt x="17526" y="370840"/>
                  </a:cubicBezTo>
                  <a:cubicBezTo>
                    <a:pt x="23368" y="372491"/>
                    <a:pt x="27432" y="377952"/>
                    <a:pt x="27432" y="384048"/>
                  </a:cubicBezTo>
                  <a:cubicBezTo>
                    <a:pt x="27432" y="581025"/>
                    <a:pt x="187071" y="740791"/>
                    <a:pt x="384175" y="740791"/>
                  </a:cubicBezTo>
                  <a:cubicBezTo>
                    <a:pt x="581152" y="740791"/>
                    <a:pt x="740918" y="581152"/>
                    <a:pt x="740918" y="384048"/>
                  </a:cubicBezTo>
                  <a:lnTo>
                    <a:pt x="754634" y="384048"/>
                  </a:lnTo>
                  <a:lnTo>
                    <a:pt x="740918" y="384048"/>
                  </a:lnTo>
                  <a:cubicBezTo>
                    <a:pt x="740918" y="187071"/>
                    <a:pt x="581279" y="27305"/>
                    <a:pt x="384175" y="27305"/>
                  </a:cubicBezTo>
                  <a:lnTo>
                    <a:pt x="384175" y="13716"/>
                  </a:lnTo>
                  <a:lnTo>
                    <a:pt x="384175" y="27432"/>
                  </a:lnTo>
                  <a:cubicBezTo>
                    <a:pt x="187071" y="27432"/>
                    <a:pt x="27432" y="187071"/>
                    <a:pt x="27432" y="384048"/>
                  </a:cubicBezTo>
                  <a:close/>
                  <a:moveTo>
                    <a:pt x="306070" y="384048"/>
                  </a:moveTo>
                  <a:cubicBezTo>
                    <a:pt x="306070" y="427101"/>
                    <a:pt x="340995" y="462026"/>
                    <a:pt x="384048" y="462026"/>
                  </a:cubicBezTo>
                  <a:lnTo>
                    <a:pt x="384048" y="475742"/>
                  </a:lnTo>
                  <a:lnTo>
                    <a:pt x="384048" y="462026"/>
                  </a:lnTo>
                  <a:cubicBezTo>
                    <a:pt x="427101" y="462026"/>
                    <a:pt x="462026" y="427101"/>
                    <a:pt x="462026" y="384048"/>
                  </a:cubicBezTo>
                  <a:lnTo>
                    <a:pt x="475742" y="384048"/>
                  </a:lnTo>
                  <a:lnTo>
                    <a:pt x="462026" y="384048"/>
                  </a:lnTo>
                  <a:cubicBezTo>
                    <a:pt x="462026" y="340995"/>
                    <a:pt x="427101" y="306070"/>
                    <a:pt x="384048" y="306070"/>
                  </a:cubicBezTo>
                  <a:lnTo>
                    <a:pt x="384048" y="292354"/>
                  </a:lnTo>
                  <a:lnTo>
                    <a:pt x="384048" y="278638"/>
                  </a:lnTo>
                  <a:lnTo>
                    <a:pt x="384048" y="292354"/>
                  </a:lnTo>
                  <a:lnTo>
                    <a:pt x="384048" y="306070"/>
                  </a:lnTo>
                  <a:cubicBezTo>
                    <a:pt x="340995" y="306070"/>
                    <a:pt x="306070" y="340995"/>
                    <a:pt x="306070" y="384048"/>
                  </a:cubicBezTo>
                  <a:cubicBezTo>
                    <a:pt x="306070" y="391668"/>
                    <a:pt x="299974" y="397764"/>
                    <a:pt x="292354" y="397764"/>
                  </a:cubicBezTo>
                  <a:lnTo>
                    <a:pt x="292354" y="384048"/>
                  </a:lnTo>
                  <a:lnTo>
                    <a:pt x="306070" y="384048"/>
                  </a:lnTo>
                  <a:moveTo>
                    <a:pt x="278638" y="384048"/>
                  </a:moveTo>
                  <a:cubicBezTo>
                    <a:pt x="278638" y="376428"/>
                    <a:pt x="284734" y="370332"/>
                    <a:pt x="292354" y="370332"/>
                  </a:cubicBezTo>
                  <a:lnTo>
                    <a:pt x="292354" y="384048"/>
                  </a:lnTo>
                  <a:lnTo>
                    <a:pt x="278638" y="384048"/>
                  </a:lnTo>
                  <a:cubicBezTo>
                    <a:pt x="278638" y="325882"/>
                    <a:pt x="325882" y="278638"/>
                    <a:pt x="384048" y="278638"/>
                  </a:cubicBezTo>
                  <a:cubicBezTo>
                    <a:pt x="391668" y="278638"/>
                    <a:pt x="397764" y="284734"/>
                    <a:pt x="397764" y="292354"/>
                  </a:cubicBezTo>
                  <a:cubicBezTo>
                    <a:pt x="397764" y="299974"/>
                    <a:pt x="391668" y="306070"/>
                    <a:pt x="384048" y="306070"/>
                  </a:cubicBezTo>
                  <a:cubicBezTo>
                    <a:pt x="376428" y="306070"/>
                    <a:pt x="370332" y="299974"/>
                    <a:pt x="370332" y="292354"/>
                  </a:cubicBezTo>
                  <a:cubicBezTo>
                    <a:pt x="370332" y="284734"/>
                    <a:pt x="376428" y="278638"/>
                    <a:pt x="384048" y="278638"/>
                  </a:cubicBezTo>
                  <a:cubicBezTo>
                    <a:pt x="442214" y="278638"/>
                    <a:pt x="489458" y="325882"/>
                    <a:pt x="489458" y="384048"/>
                  </a:cubicBezTo>
                  <a:cubicBezTo>
                    <a:pt x="489458" y="442214"/>
                    <a:pt x="442214" y="489458"/>
                    <a:pt x="384048" y="489458"/>
                  </a:cubicBezTo>
                  <a:cubicBezTo>
                    <a:pt x="325882" y="489458"/>
                    <a:pt x="278638" y="442214"/>
                    <a:pt x="278638" y="384048"/>
                  </a:cubicBezTo>
                  <a:close/>
                </a:path>
              </a:pathLst>
            </a:custGeom>
            <a:solidFill>
              <a:srgbClr val="FFFFFF"/>
            </a:solidFill>
            <a:ln w="12700">
              <a:solidFill>
                <a:srgbClr val="CCD891"/>
              </a:solid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grpSp>
        <p:nvGrpSpPr>
          <p:cNvPr id="16" name="Group 16"/>
          <p:cNvGrpSpPr/>
          <p:nvPr/>
        </p:nvGrpSpPr>
        <p:grpSpPr>
          <a:xfrm>
            <a:off x="2510450" y="3786682"/>
            <a:ext cx="576150" cy="576150"/>
            <a:chOff x="0" y="0"/>
            <a:chExt cx="768200" cy="768200"/>
          </a:xfrm>
        </p:grpSpPr>
        <p:sp>
          <p:nvSpPr>
            <p:cNvPr id="17" name="Freeform 17"/>
            <p:cNvSpPr/>
            <p:nvPr/>
          </p:nvSpPr>
          <p:spPr>
            <a:xfrm>
              <a:off x="13716" y="13589"/>
              <a:ext cx="740791" cy="740918"/>
            </a:xfrm>
            <a:custGeom>
              <a:avLst/>
              <a:gdLst/>
              <a:ahLst/>
              <a:cxnLst/>
              <a:rect l="l" t="t" r="r" b="b"/>
              <a:pathLst>
                <a:path w="740791" h="740918">
                  <a:moveTo>
                    <a:pt x="0" y="370459"/>
                  </a:moveTo>
                  <a:cubicBezTo>
                    <a:pt x="0" y="165862"/>
                    <a:pt x="165862" y="0"/>
                    <a:pt x="370459" y="0"/>
                  </a:cubicBezTo>
                  <a:cubicBezTo>
                    <a:pt x="575056" y="0"/>
                    <a:pt x="740791" y="165989"/>
                    <a:pt x="740791" y="370459"/>
                  </a:cubicBezTo>
                  <a:cubicBezTo>
                    <a:pt x="740791" y="574929"/>
                    <a:pt x="574929" y="740918"/>
                    <a:pt x="370332" y="740918"/>
                  </a:cubicBezTo>
                  <a:cubicBezTo>
                    <a:pt x="165735" y="740918"/>
                    <a:pt x="0" y="575056"/>
                    <a:pt x="0" y="370459"/>
                  </a:cubicBezTo>
                  <a:close/>
                  <a:moveTo>
                    <a:pt x="278638" y="370459"/>
                  </a:moveTo>
                  <a:cubicBezTo>
                    <a:pt x="278638" y="421132"/>
                    <a:pt x="319659" y="462153"/>
                    <a:pt x="370332" y="462153"/>
                  </a:cubicBezTo>
                  <a:cubicBezTo>
                    <a:pt x="421005" y="462153"/>
                    <a:pt x="462026" y="421132"/>
                    <a:pt x="462026" y="370459"/>
                  </a:cubicBezTo>
                  <a:cubicBezTo>
                    <a:pt x="462026" y="319786"/>
                    <a:pt x="421005" y="278765"/>
                    <a:pt x="370332" y="278765"/>
                  </a:cubicBezTo>
                  <a:cubicBezTo>
                    <a:pt x="319659" y="278765"/>
                    <a:pt x="278638" y="319786"/>
                    <a:pt x="278638" y="370459"/>
                  </a:cubicBezTo>
                  <a:close/>
                </a:path>
              </a:pathLst>
            </a:custGeom>
            <a:solidFill>
              <a:srgbClr val="CCD891"/>
            </a:solidFill>
            <a:ln w="12700">
              <a:solidFill>
                <a:srgbClr val="CCD891"/>
              </a:solid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18" name="Freeform 18"/>
            <p:cNvSpPr/>
            <p:nvPr/>
          </p:nvSpPr>
          <p:spPr>
            <a:xfrm>
              <a:off x="0" y="0"/>
              <a:ext cx="768096" cy="768223"/>
            </a:xfrm>
            <a:custGeom>
              <a:avLst/>
              <a:gdLst/>
              <a:ahLst/>
              <a:cxnLst/>
              <a:rect l="l" t="t" r="r" b="b"/>
              <a:pathLst>
                <a:path w="768096" h="768223">
                  <a:moveTo>
                    <a:pt x="0" y="384048"/>
                  </a:moveTo>
                  <a:cubicBezTo>
                    <a:pt x="0" y="171958"/>
                    <a:pt x="171958" y="0"/>
                    <a:pt x="384048" y="0"/>
                  </a:cubicBezTo>
                  <a:lnTo>
                    <a:pt x="384048" y="13716"/>
                  </a:lnTo>
                  <a:lnTo>
                    <a:pt x="384048" y="0"/>
                  </a:lnTo>
                  <a:cubicBezTo>
                    <a:pt x="596138" y="0"/>
                    <a:pt x="768096" y="171958"/>
                    <a:pt x="768096" y="384048"/>
                  </a:cubicBezTo>
                  <a:cubicBezTo>
                    <a:pt x="768096" y="596138"/>
                    <a:pt x="596138" y="768096"/>
                    <a:pt x="384048" y="768096"/>
                  </a:cubicBezTo>
                  <a:lnTo>
                    <a:pt x="384048" y="754507"/>
                  </a:lnTo>
                  <a:lnTo>
                    <a:pt x="384048" y="768223"/>
                  </a:lnTo>
                  <a:cubicBezTo>
                    <a:pt x="171958" y="768223"/>
                    <a:pt x="0" y="596265"/>
                    <a:pt x="0" y="384048"/>
                  </a:cubicBezTo>
                  <a:lnTo>
                    <a:pt x="13716" y="384048"/>
                  </a:lnTo>
                  <a:lnTo>
                    <a:pt x="25273" y="391287"/>
                  </a:lnTo>
                  <a:cubicBezTo>
                    <a:pt x="21971" y="396494"/>
                    <a:pt x="15748" y="398907"/>
                    <a:pt x="9906" y="397256"/>
                  </a:cubicBezTo>
                  <a:cubicBezTo>
                    <a:pt x="4064" y="395605"/>
                    <a:pt x="0" y="390271"/>
                    <a:pt x="0" y="384048"/>
                  </a:cubicBezTo>
                  <a:moveTo>
                    <a:pt x="27432" y="384048"/>
                  </a:moveTo>
                  <a:lnTo>
                    <a:pt x="13716" y="384048"/>
                  </a:lnTo>
                  <a:lnTo>
                    <a:pt x="2159" y="376809"/>
                  </a:lnTo>
                  <a:cubicBezTo>
                    <a:pt x="5461" y="371602"/>
                    <a:pt x="11684" y="369189"/>
                    <a:pt x="17526" y="370840"/>
                  </a:cubicBezTo>
                  <a:cubicBezTo>
                    <a:pt x="23368" y="372491"/>
                    <a:pt x="27432" y="377952"/>
                    <a:pt x="27432" y="384048"/>
                  </a:cubicBezTo>
                  <a:cubicBezTo>
                    <a:pt x="27432" y="581025"/>
                    <a:pt x="187071" y="740791"/>
                    <a:pt x="384175" y="740791"/>
                  </a:cubicBezTo>
                  <a:cubicBezTo>
                    <a:pt x="581152" y="740791"/>
                    <a:pt x="740918" y="581152"/>
                    <a:pt x="740918" y="384048"/>
                  </a:cubicBezTo>
                  <a:lnTo>
                    <a:pt x="754634" y="384048"/>
                  </a:lnTo>
                  <a:lnTo>
                    <a:pt x="740918" y="384048"/>
                  </a:lnTo>
                  <a:cubicBezTo>
                    <a:pt x="740918" y="187071"/>
                    <a:pt x="581279" y="27305"/>
                    <a:pt x="384175" y="27305"/>
                  </a:cubicBezTo>
                  <a:lnTo>
                    <a:pt x="384175" y="13716"/>
                  </a:lnTo>
                  <a:lnTo>
                    <a:pt x="384175" y="27432"/>
                  </a:lnTo>
                  <a:cubicBezTo>
                    <a:pt x="187071" y="27432"/>
                    <a:pt x="27432" y="187071"/>
                    <a:pt x="27432" y="384048"/>
                  </a:cubicBezTo>
                  <a:close/>
                  <a:moveTo>
                    <a:pt x="306070" y="384048"/>
                  </a:moveTo>
                  <a:cubicBezTo>
                    <a:pt x="306070" y="427101"/>
                    <a:pt x="340995" y="462026"/>
                    <a:pt x="384048" y="462026"/>
                  </a:cubicBezTo>
                  <a:lnTo>
                    <a:pt x="384048" y="475742"/>
                  </a:lnTo>
                  <a:lnTo>
                    <a:pt x="384048" y="462026"/>
                  </a:lnTo>
                  <a:cubicBezTo>
                    <a:pt x="427101" y="462026"/>
                    <a:pt x="462026" y="427101"/>
                    <a:pt x="462026" y="384048"/>
                  </a:cubicBezTo>
                  <a:lnTo>
                    <a:pt x="475742" y="384048"/>
                  </a:lnTo>
                  <a:lnTo>
                    <a:pt x="462026" y="384048"/>
                  </a:lnTo>
                  <a:cubicBezTo>
                    <a:pt x="462026" y="340995"/>
                    <a:pt x="427101" y="306070"/>
                    <a:pt x="384048" y="306070"/>
                  </a:cubicBezTo>
                  <a:lnTo>
                    <a:pt x="384048" y="292354"/>
                  </a:lnTo>
                  <a:lnTo>
                    <a:pt x="384048" y="278638"/>
                  </a:lnTo>
                  <a:lnTo>
                    <a:pt x="384048" y="292354"/>
                  </a:lnTo>
                  <a:lnTo>
                    <a:pt x="384048" y="306070"/>
                  </a:lnTo>
                  <a:cubicBezTo>
                    <a:pt x="340995" y="306070"/>
                    <a:pt x="306070" y="340995"/>
                    <a:pt x="306070" y="384048"/>
                  </a:cubicBezTo>
                  <a:cubicBezTo>
                    <a:pt x="306070" y="391668"/>
                    <a:pt x="299974" y="397764"/>
                    <a:pt x="292354" y="397764"/>
                  </a:cubicBezTo>
                  <a:lnTo>
                    <a:pt x="292354" y="384048"/>
                  </a:lnTo>
                  <a:lnTo>
                    <a:pt x="306070" y="384048"/>
                  </a:lnTo>
                  <a:moveTo>
                    <a:pt x="278638" y="384048"/>
                  </a:moveTo>
                  <a:cubicBezTo>
                    <a:pt x="278638" y="376428"/>
                    <a:pt x="284734" y="370332"/>
                    <a:pt x="292354" y="370332"/>
                  </a:cubicBezTo>
                  <a:lnTo>
                    <a:pt x="292354" y="384048"/>
                  </a:lnTo>
                  <a:lnTo>
                    <a:pt x="278638" y="384048"/>
                  </a:lnTo>
                  <a:cubicBezTo>
                    <a:pt x="278638" y="325882"/>
                    <a:pt x="325882" y="278638"/>
                    <a:pt x="384048" y="278638"/>
                  </a:cubicBezTo>
                  <a:cubicBezTo>
                    <a:pt x="391668" y="278638"/>
                    <a:pt x="397764" y="284734"/>
                    <a:pt x="397764" y="292354"/>
                  </a:cubicBezTo>
                  <a:cubicBezTo>
                    <a:pt x="397764" y="299974"/>
                    <a:pt x="391668" y="306070"/>
                    <a:pt x="384048" y="306070"/>
                  </a:cubicBezTo>
                  <a:cubicBezTo>
                    <a:pt x="376428" y="306070"/>
                    <a:pt x="370332" y="299974"/>
                    <a:pt x="370332" y="292354"/>
                  </a:cubicBezTo>
                  <a:cubicBezTo>
                    <a:pt x="370332" y="284734"/>
                    <a:pt x="376428" y="278638"/>
                    <a:pt x="384048" y="278638"/>
                  </a:cubicBezTo>
                  <a:cubicBezTo>
                    <a:pt x="442214" y="278638"/>
                    <a:pt x="489458" y="325882"/>
                    <a:pt x="489458" y="384048"/>
                  </a:cubicBezTo>
                  <a:cubicBezTo>
                    <a:pt x="489458" y="442214"/>
                    <a:pt x="442214" y="489458"/>
                    <a:pt x="384048" y="489458"/>
                  </a:cubicBezTo>
                  <a:cubicBezTo>
                    <a:pt x="325882" y="489458"/>
                    <a:pt x="278638" y="442214"/>
                    <a:pt x="278638" y="384048"/>
                  </a:cubicBezTo>
                  <a:close/>
                </a:path>
              </a:pathLst>
            </a:custGeom>
            <a:solidFill>
              <a:srgbClr val="FFFFFF"/>
            </a:solidFill>
            <a:ln w="12700">
              <a:solidFill>
                <a:srgbClr val="CCD891"/>
              </a:solid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sp>
        <p:nvSpPr>
          <p:cNvPr id="19" name="AutoShape 19"/>
          <p:cNvSpPr/>
          <p:nvPr/>
        </p:nvSpPr>
        <p:spPr>
          <a:xfrm flipH="1">
            <a:off x="2206626" y="4362832"/>
            <a:ext cx="591899" cy="1012753"/>
          </a:xfrm>
          <a:prstGeom prst="line">
            <a:avLst/>
          </a:prstGeom>
          <a:ln w="19050" cap="rnd">
            <a:solidFill>
              <a:srgbClr val="FFFFFF"/>
            </a:solidFill>
            <a:prstDash val="solid"/>
            <a:headEnd type="none" w="sm" len="sm"/>
            <a:tailEnd type="none" w="sm" len="sm"/>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21" name="TextBox 21"/>
          <p:cNvSpPr txBox="1"/>
          <p:nvPr/>
        </p:nvSpPr>
        <p:spPr>
          <a:xfrm>
            <a:off x="7563369" y="365968"/>
            <a:ext cx="3161262" cy="833562"/>
          </a:xfrm>
          <a:prstGeom prst="rect">
            <a:avLst/>
          </a:prstGeom>
        </p:spPr>
        <p:txBody>
          <a:bodyPr lIns="0" tIns="0" rIns="0" bIns="0" rtlCol="0" anchor="t">
            <a:spAutoFit/>
          </a:bodyPr>
          <a:lstStyle/>
          <a:p>
            <a:pPr algn="ctr">
              <a:lnSpc>
                <a:spcPts val="6480"/>
              </a:lnSpc>
            </a:pPr>
            <a:r>
              <a:rPr lang="en-US" sz="5400"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Pr>
              <a:t>Timeline</a:t>
            </a:r>
          </a:p>
        </p:txBody>
      </p:sp>
      <p:sp>
        <p:nvSpPr>
          <p:cNvPr id="25" name="TextBox 25"/>
          <p:cNvSpPr txBox="1"/>
          <p:nvPr/>
        </p:nvSpPr>
        <p:spPr>
          <a:xfrm>
            <a:off x="304800" y="5453853"/>
            <a:ext cx="4002910" cy="3555460"/>
          </a:xfrm>
          <a:prstGeom prst="rect">
            <a:avLst/>
          </a:prstGeom>
        </p:spPr>
        <p:txBody>
          <a:bodyPr lIns="0" tIns="0" rIns="0" bIns="0" rtlCol="0" anchor="t">
            <a:spAutoFit/>
          </a:bodyPr>
          <a:lstStyle/>
          <a:p>
            <a:pPr algn="ctr" rtl="1">
              <a:lnSpc>
                <a:spcPts val="3122"/>
              </a:lnSpc>
            </a:pPr>
            <a:r>
              <a:rPr lang="ar-EG" sz="2000" b="1" dirty="0">
                <a:solidFill>
                  <a:srgbClr val="FF7300"/>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المرحلة الحالية:</a:t>
            </a:r>
          </a:p>
          <a:p>
            <a:pPr algn="ctr" rtl="1">
              <a:lnSpc>
                <a:spcPts val="3122"/>
              </a:lnSpc>
            </a:pPr>
            <a:endParaRPr lang="ar-EG" sz="2000" b="1" dirty="0">
              <a:solidFill>
                <a:srgbClr val="FF7300"/>
              </a:solidFill>
              <a:latin typeface="IBM Plex Sans Arabic Bold" panose="020B0803050203000203" pitchFamily="34" charset="-78"/>
              <a:ea typeface="IBM Plex Sans Arabic Bold"/>
              <a:cs typeface="IBM Plex Sans Arabic Bold" panose="020B0803050203000203" pitchFamily="34" charset="-78"/>
              <a:sym typeface="IBM Plex Sans Arabic Bold"/>
              <a:rtl/>
            </a:endParaRPr>
          </a:p>
          <a:p>
            <a:pPr algn="ctr">
              <a:lnSpc>
                <a:spcPts val="3122"/>
              </a:lnSpc>
            </a:pPr>
            <a:endParaRPr lang="ar-EG" sz="2000" b="1" dirty="0">
              <a:solidFill>
                <a:srgbClr val="FF7300"/>
              </a:solidFill>
              <a:latin typeface="IBM Plex Sans Arabic Bold" panose="020B0803050203000203" pitchFamily="34" charset="-78"/>
              <a:ea typeface="IBM Plex Sans Arabic Bold"/>
              <a:cs typeface="IBM Plex Sans Arabic Bold" panose="020B0803050203000203" pitchFamily="34" charset="-78"/>
              <a:sym typeface="IBM Plex Sans Arabic Bold"/>
              <a:rtl/>
            </a:endParaRPr>
          </a:p>
          <a:p>
            <a:pPr algn="ctr" rtl="1">
              <a:lnSpc>
                <a:spcPts val="3122"/>
              </a:lnSpc>
            </a:pPr>
            <a:r>
              <a:rPr lang="ar-EG" sz="2000" b="1" dirty="0">
                <a:solidFill>
                  <a:srgbClr val="FF7300"/>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 </a:t>
            </a:r>
            <a:r>
              <a:rPr lang="ar-EG" sz="2000" b="1"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إثبات المفهوم (</a:t>
            </a:r>
            <a:r>
              <a:rPr lang="en-US" sz="2000" b="1"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MVP Validation</a:t>
            </a:r>
            <a:r>
              <a:rPr lang="ar-EG" sz="2000" b="1"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a:t>
            </a:r>
          </a:p>
          <a:p>
            <a:pPr algn="ctr" rtl="1">
              <a:lnSpc>
                <a:spcPts val="3122"/>
              </a:lnSpc>
            </a:pPr>
            <a:r>
              <a:rPr lang="ar-EG" sz="2000" b="1"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 بناء نموذج الطيران الأولي (</a:t>
            </a:r>
            <a:r>
              <a:rPr lang="en-US" sz="2000" b="1"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FPV</a:t>
            </a:r>
            <a:r>
              <a:rPr lang="ar-EG" sz="2000" b="1"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 وتشغيل رابط الاتصال مع المحطة الأرضية، وتدريب خوارزمية (</a:t>
            </a:r>
            <a:r>
              <a:rPr lang="en-US" sz="2000" b="1"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YOLOv8</a:t>
            </a:r>
            <a:r>
              <a:rPr lang="ar-EG" sz="2000" b="1"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 بنجاح على كشف الأشخاص والأسلحة وتصنيفها.</a:t>
            </a:r>
          </a:p>
        </p:txBody>
      </p:sp>
      <p:sp>
        <p:nvSpPr>
          <p:cNvPr id="26" name="TextBox 26"/>
          <p:cNvSpPr txBox="1"/>
          <p:nvPr/>
        </p:nvSpPr>
        <p:spPr>
          <a:xfrm>
            <a:off x="4920530" y="5527997"/>
            <a:ext cx="3766270" cy="3218830"/>
          </a:xfrm>
          <a:prstGeom prst="rect">
            <a:avLst/>
          </a:prstGeom>
        </p:spPr>
        <p:txBody>
          <a:bodyPr lIns="0" tIns="0" rIns="0" bIns="0" rtlCol="0" anchor="t">
            <a:spAutoFit/>
          </a:bodyPr>
          <a:lstStyle/>
          <a:p>
            <a:pPr algn="ctr" rtl="1">
              <a:lnSpc>
                <a:spcPts val="2797"/>
              </a:lnSpc>
              <a:spcBef>
                <a:spcPct val="0"/>
              </a:spcBef>
            </a:pPr>
            <a:r>
              <a:rPr lang="ar-EG" sz="2000" b="1" dirty="0">
                <a:solidFill>
                  <a:srgbClr val="FF7300"/>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المدى القريب:</a:t>
            </a:r>
          </a:p>
          <a:p>
            <a:pPr algn="ctr" rtl="1">
              <a:lnSpc>
                <a:spcPts val="2797"/>
              </a:lnSpc>
              <a:spcBef>
                <a:spcPct val="0"/>
              </a:spcBef>
            </a:pPr>
            <a:endParaRPr lang="ar-EG" sz="2000" b="1" dirty="0">
              <a:solidFill>
                <a:srgbClr val="FF7300"/>
              </a:solidFill>
              <a:latin typeface="IBM Plex Sans Arabic Bold" panose="020B0803050203000203" pitchFamily="34" charset="-78"/>
              <a:ea typeface="IBM Plex Sans Arabic Bold"/>
              <a:cs typeface="IBM Plex Sans Arabic Bold" panose="020B0803050203000203" pitchFamily="34" charset="-78"/>
              <a:sym typeface="IBM Plex Sans Arabic Bold"/>
              <a:rtl/>
            </a:endParaRPr>
          </a:p>
          <a:p>
            <a:pPr algn="ctr" rtl="1">
              <a:lnSpc>
                <a:spcPts val="2797"/>
              </a:lnSpc>
              <a:spcBef>
                <a:spcPct val="0"/>
              </a:spcBef>
            </a:pPr>
            <a:endParaRPr lang="ar-EG" sz="2000" b="1" dirty="0">
              <a:solidFill>
                <a:srgbClr val="FF7300"/>
              </a:solidFill>
              <a:latin typeface="IBM Plex Sans Arabic Bold" panose="020B0803050203000203" pitchFamily="34" charset="-78"/>
              <a:ea typeface="IBM Plex Sans Arabic Bold"/>
              <a:cs typeface="IBM Plex Sans Arabic Bold" panose="020B0803050203000203" pitchFamily="34" charset="-78"/>
              <a:sym typeface="IBM Plex Sans Arabic Bold"/>
              <a:rtl/>
            </a:endParaRPr>
          </a:p>
          <a:p>
            <a:pPr algn="ctr" rtl="1">
              <a:lnSpc>
                <a:spcPts val="2797"/>
              </a:lnSpc>
              <a:spcBef>
                <a:spcPct val="0"/>
              </a:spcBef>
            </a:pPr>
            <a:r>
              <a:rPr lang="ar-EG" sz="2000" b="1"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 التحسين خلال </a:t>
            </a:r>
            <a:r>
              <a:rPr lang="ar-EG" sz="2000" b="1" dirty="0" err="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الهاكاثون</a:t>
            </a:r>
            <a:r>
              <a:rPr lang="ar-EG" sz="2000" b="1"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 (</a:t>
            </a:r>
            <a:r>
              <a:rPr lang="en-US" sz="2000" b="1"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Optimization Phase</a:t>
            </a:r>
            <a:r>
              <a:rPr lang="ar-EG" sz="2000" b="1"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 إطلاق لوحة القيادة المركزية الموحدة، ورفع دقة النموذج لتقليل الإنذارات الكاذبة، وتفعيل خوارزمية "كشف التغييرات المكانية" للأجسام المتروكة.</a:t>
            </a:r>
          </a:p>
        </p:txBody>
      </p:sp>
      <p:sp>
        <p:nvSpPr>
          <p:cNvPr id="27" name="TextBox 27"/>
          <p:cNvSpPr txBox="1"/>
          <p:nvPr/>
        </p:nvSpPr>
        <p:spPr>
          <a:xfrm>
            <a:off x="9538374" y="5527997"/>
            <a:ext cx="3263226" cy="3577903"/>
          </a:xfrm>
          <a:prstGeom prst="rect">
            <a:avLst/>
          </a:prstGeom>
        </p:spPr>
        <p:txBody>
          <a:bodyPr lIns="0" tIns="0" rIns="0" bIns="0" rtlCol="0" anchor="t">
            <a:spAutoFit/>
          </a:bodyPr>
          <a:lstStyle/>
          <a:p>
            <a:pPr marL="0" lvl="0" indent="0" algn="ctr" rtl="1">
              <a:lnSpc>
                <a:spcPts val="2797"/>
              </a:lnSpc>
              <a:spcBef>
                <a:spcPct val="0"/>
              </a:spcBef>
            </a:pPr>
            <a:r>
              <a:rPr lang="ar-SA" sz="2000" b="1" u="none" strike="noStrike" dirty="0">
                <a:solidFill>
                  <a:srgbClr val="FF7300"/>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a:t>
            </a:r>
            <a:r>
              <a:rPr lang="ar-EG" sz="2000" b="1" u="none" strike="noStrike" dirty="0">
                <a:solidFill>
                  <a:srgbClr val="FF7300"/>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لمدى المتوسط:</a:t>
            </a:r>
          </a:p>
          <a:p>
            <a:pPr marL="0" lvl="0" indent="0" algn="ctr" rtl="1">
              <a:lnSpc>
                <a:spcPts val="2797"/>
              </a:lnSpc>
              <a:spcBef>
                <a:spcPct val="0"/>
              </a:spcBef>
            </a:pPr>
            <a:endParaRPr lang="ar-EG" sz="2000" b="1" u="none" strike="noStrike" dirty="0">
              <a:solidFill>
                <a:srgbClr val="FF7300"/>
              </a:solidFill>
              <a:latin typeface="IBM Plex Sans Arabic Bold" panose="020B0803050203000203" pitchFamily="34" charset="-78"/>
              <a:ea typeface="IBM Plex Sans Arabic Bold"/>
              <a:cs typeface="IBM Plex Sans Arabic Bold" panose="020B0803050203000203" pitchFamily="34" charset="-78"/>
              <a:sym typeface="IBM Plex Sans Arabic Bold"/>
              <a:rtl/>
            </a:endParaRPr>
          </a:p>
          <a:p>
            <a:pPr marL="0" lvl="0" indent="0" algn="ctr" rtl="1">
              <a:lnSpc>
                <a:spcPts val="2797"/>
              </a:lnSpc>
              <a:spcBef>
                <a:spcPct val="0"/>
              </a:spcBef>
            </a:pPr>
            <a:endParaRPr lang="ar-EG" sz="2000" b="1" u="none" strike="noStrike" dirty="0">
              <a:solidFill>
                <a:srgbClr val="FF7300"/>
              </a:solidFill>
              <a:latin typeface="IBM Plex Sans Arabic Bold" panose="020B0803050203000203" pitchFamily="34" charset="-78"/>
              <a:ea typeface="IBM Plex Sans Arabic Bold"/>
              <a:cs typeface="IBM Plex Sans Arabic Bold" panose="020B0803050203000203" pitchFamily="34" charset="-78"/>
              <a:sym typeface="IBM Plex Sans Arabic Bold"/>
              <a:rtl/>
            </a:endParaRPr>
          </a:p>
          <a:p>
            <a:pPr marL="0" lvl="0" indent="0" algn="ctr" rtl="1">
              <a:lnSpc>
                <a:spcPts val="2797"/>
              </a:lnSpc>
              <a:spcBef>
                <a:spcPct val="0"/>
              </a:spcBef>
            </a:pPr>
            <a:r>
              <a:rPr lang="ar-EG" sz="2000" b="1" u="none" strike="noStrike"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 التوسع التقني (</a:t>
            </a:r>
            <a:r>
              <a:rPr lang="en-US" sz="2000" b="1" u="none" strike="noStrike"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Advanced Expansion</a:t>
            </a:r>
            <a:r>
              <a:rPr lang="ar-EG" sz="2000" b="1" u="none" strike="noStrike"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 دمج الكاميرات الحرارية للعمل الليلي، وتفعيل تقنية "الأسراب" (</a:t>
            </a:r>
            <a:r>
              <a:rPr lang="en-US" sz="2000" b="1" u="none" strike="noStrike"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Swarms</a:t>
            </a:r>
            <a:r>
              <a:rPr lang="ar-EG" sz="2000" b="1" u="none" strike="noStrike"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 لإعادة التشكيل التلقائي وسد الثغرات، والانتقال للمعالجة السحابية لتسريع التدريب.</a:t>
            </a:r>
          </a:p>
        </p:txBody>
      </p:sp>
      <p:sp>
        <p:nvSpPr>
          <p:cNvPr id="28" name="TextBox 28"/>
          <p:cNvSpPr txBox="1"/>
          <p:nvPr/>
        </p:nvSpPr>
        <p:spPr>
          <a:xfrm>
            <a:off x="13398292" y="5567029"/>
            <a:ext cx="3995265" cy="3513782"/>
          </a:xfrm>
          <a:prstGeom prst="rect">
            <a:avLst/>
          </a:prstGeom>
        </p:spPr>
        <p:txBody>
          <a:bodyPr lIns="0" tIns="0" rIns="0" bIns="0" rtlCol="0" anchor="t">
            <a:spAutoFit/>
          </a:bodyPr>
          <a:lstStyle/>
          <a:p>
            <a:pPr marL="0" lvl="0" indent="0" algn="ctr" rtl="1">
              <a:lnSpc>
                <a:spcPts val="2797"/>
              </a:lnSpc>
              <a:spcBef>
                <a:spcPct val="0"/>
              </a:spcBef>
            </a:pPr>
            <a:r>
              <a:rPr lang="ar-EG" sz="2000" b="1" u="none" strike="noStrike" dirty="0">
                <a:solidFill>
                  <a:srgbClr val="FF7300"/>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المدى البعيد:</a:t>
            </a:r>
          </a:p>
          <a:p>
            <a:pPr marL="0" lvl="0" indent="0" algn="ctr" rtl="1">
              <a:lnSpc>
                <a:spcPts val="2797"/>
              </a:lnSpc>
              <a:spcBef>
                <a:spcPct val="0"/>
              </a:spcBef>
            </a:pPr>
            <a:endParaRPr lang="ar-EG" sz="2000" b="1" u="none" strike="noStrike" dirty="0">
              <a:solidFill>
                <a:srgbClr val="FF7300"/>
              </a:solidFill>
              <a:latin typeface="IBM Plex Sans Arabic Bold" panose="020B0803050203000203" pitchFamily="34" charset="-78"/>
              <a:ea typeface="IBM Plex Sans Arabic Bold"/>
              <a:cs typeface="IBM Plex Sans Arabic Bold" panose="020B0803050203000203" pitchFamily="34" charset="-78"/>
              <a:sym typeface="IBM Plex Sans Arabic Bold"/>
              <a:rtl/>
            </a:endParaRPr>
          </a:p>
          <a:p>
            <a:pPr marL="0" lvl="0" indent="0" algn="ctr" rtl="1">
              <a:lnSpc>
                <a:spcPts val="2797"/>
              </a:lnSpc>
              <a:spcBef>
                <a:spcPct val="0"/>
              </a:spcBef>
            </a:pPr>
            <a:endParaRPr lang="ar-EG" sz="2000" b="1" u="none" strike="noStrike" dirty="0">
              <a:solidFill>
                <a:srgbClr val="FF7300"/>
              </a:solidFill>
              <a:latin typeface="IBM Plex Sans Arabic Bold" panose="020B0803050203000203" pitchFamily="34" charset="-78"/>
              <a:ea typeface="IBM Plex Sans Arabic Bold"/>
              <a:cs typeface="IBM Plex Sans Arabic Bold" panose="020B0803050203000203" pitchFamily="34" charset="-78"/>
              <a:sym typeface="IBM Plex Sans Arabic Bold"/>
              <a:rtl/>
            </a:endParaRPr>
          </a:p>
          <a:p>
            <a:pPr marL="0" lvl="0" indent="0" algn="ctr" rtl="1">
              <a:lnSpc>
                <a:spcPts val="3170"/>
              </a:lnSpc>
            </a:pPr>
            <a:r>
              <a:rPr lang="ar-EG" sz="2000" b="1" u="none" strike="noStrike"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 التكامل والأتمتة الكاملة (</a:t>
            </a:r>
            <a:r>
              <a:rPr lang="en-US" sz="2000" b="1" u="none" strike="noStrike"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Full Integration</a:t>
            </a:r>
            <a:r>
              <a:rPr lang="ar-EG" sz="2000" b="1" u="none" strike="noStrike"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 بناء محطات الشحن الذاتي (</a:t>
            </a:r>
            <a:r>
              <a:rPr lang="en-US" sz="2000" b="1" u="none" strike="noStrike"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Auto-Docking</a:t>
            </a:r>
            <a:r>
              <a:rPr lang="ar-EG" sz="2000" b="1" u="none" strike="noStrike"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 للعمل </a:t>
            </a:r>
            <a:r>
              <a:rPr lang="en-US" sz="2000" b="1" u="none" strike="noStrike"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24/7</a:t>
            </a:r>
            <a:r>
              <a:rPr lang="ar-EG" sz="2000" b="1" u="none" strike="noStrike"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 والربط الرقمي الآمن مع سجلات الهوية الوطنية، وتصنيع هيكل صناعي خاص مقاوم للظروف البيئية.</a:t>
            </a:r>
          </a:p>
        </p:txBody>
      </p:sp>
      <p:sp>
        <p:nvSpPr>
          <p:cNvPr id="29" name="Rectangle 28">
            <a:extLst>
              <a:ext uri="{FF2B5EF4-FFF2-40B4-BE49-F238E27FC236}">
                <a16:creationId xmlns:a16="http://schemas.microsoft.com/office/drawing/2014/main" id="{5ACFA6D3-9ECC-AD5E-82B1-5679D7DB381A}"/>
              </a:ext>
            </a:extLst>
          </p:cNvPr>
          <p:cNvSpPr/>
          <p:nvPr/>
        </p:nvSpPr>
        <p:spPr>
          <a:xfrm>
            <a:off x="228600" y="5372100"/>
            <a:ext cx="4197454" cy="411649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1EA5562-6B19-80C0-6DD7-325CE633DFEF}"/>
              </a:ext>
            </a:extLst>
          </p:cNvPr>
          <p:cNvSpPr/>
          <p:nvPr/>
        </p:nvSpPr>
        <p:spPr>
          <a:xfrm>
            <a:off x="4717946" y="5448300"/>
            <a:ext cx="4197454" cy="411649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E8AB716-1C6F-B105-7624-F743F6CB4E03}"/>
              </a:ext>
            </a:extLst>
          </p:cNvPr>
          <p:cNvSpPr/>
          <p:nvPr/>
        </p:nvSpPr>
        <p:spPr>
          <a:xfrm>
            <a:off x="9061346" y="5372100"/>
            <a:ext cx="4197454" cy="411649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5D35CC3-F1C0-6FA3-FD25-199588B2133D}"/>
              </a:ext>
            </a:extLst>
          </p:cNvPr>
          <p:cNvSpPr/>
          <p:nvPr/>
        </p:nvSpPr>
        <p:spPr>
          <a:xfrm>
            <a:off x="13404746" y="5372100"/>
            <a:ext cx="4197454" cy="411649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5029870" y="2832540"/>
            <a:ext cx="8228261" cy="5593885"/>
          </a:xfrm>
          <a:custGeom>
            <a:avLst/>
            <a:gdLst/>
            <a:ahLst/>
            <a:cxnLst/>
            <a:rect l="l" t="t" r="r" b="b"/>
            <a:pathLst>
              <a:path w="8228261" h="5593885">
                <a:moveTo>
                  <a:pt x="0" y="0"/>
                </a:moveTo>
                <a:lnTo>
                  <a:pt x="8228260" y="0"/>
                </a:lnTo>
                <a:lnTo>
                  <a:pt x="8228260" y="5593885"/>
                </a:lnTo>
                <a:lnTo>
                  <a:pt x="0" y="5593885"/>
                </a:lnTo>
                <a:lnTo>
                  <a:pt x="0" y="0"/>
                </a:lnTo>
                <a:close/>
              </a:path>
            </a:pathLst>
          </a:custGeom>
          <a:blipFill>
            <a:blip r:embed="rId3"/>
            <a:stretch>
              <a:fillRect t="-38174" b="-8918"/>
            </a:stretch>
          </a:blipFill>
        </p:spPr>
        <p:txBody>
          <a:bodyPr/>
          <a:lstStyle/>
          <a:p>
            <a:endParaRPr lang="en-US"/>
          </a:p>
        </p:txBody>
      </p:sp>
      <p:sp>
        <p:nvSpPr>
          <p:cNvPr id="4" name="TextBox 4"/>
          <p:cNvSpPr txBox="1"/>
          <p:nvPr/>
        </p:nvSpPr>
        <p:spPr>
          <a:xfrm>
            <a:off x="8119765" y="1858253"/>
            <a:ext cx="2048470" cy="990600"/>
          </a:xfrm>
          <a:prstGeom prst="rect">
            <a:avLst/>
          </a:prstGeom>
        </p:spPr>
        <p:txBody>
          <a:bodyPr lIns="0" tIns="0" rIns="0" bIns="0" rtlCol="0" anchor="t">
            <a:spAutoFit/>
          </a:bodyPr>
          <a:lstStyle/>
          <a:p>
            <a:pPr marL="0" lvl="0" indent="0" algn="ctr" rtl="1">
              <a:lnSpc>
                <a:spcPts val="7833"/>
              </a:lnSpc>
              <a:spcBef>
                <a:spcPct val="0"/>
              </a:spcBef>
            </a:pPr>
            <a:r>
              <a:rPr lang="ar-EG" sz="6527" b="1">
                <a:solidFill>
                  <a:srgbClr val="FF7300"/>
                </a:solidFill>
                <a:latin typeface="IBM Plex Sans Arabic Bold"/>
                <a:ea typeface="IBM Plex Sans Arabic Bold"/>
                <a:cs typeface="IBM Plex Sans Arabic Bold"/>
                <a:sym typeface="IBM Plex Sans Arabic Bold"/>
                <a:rtl/>
              </a:rPr>
              <a:t>الشعار</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1968863" y="4127329"/>
            <a:ext cx="2488244" cy="2451292"/>
            <a:chOff x="0" y="0"/>
            <a:chExt cx="1562200" cy="1539000"/>
          </a:xfrm>
        </p:grpSpPr>
        <p:sp>
          <p:nvSpPr>
            <p:cNvPr id="4" name="Freeform 4"/>
            <p:cNvSpPr/>
            <p:nvPr/>
          </p:nvSpPr>
          <p:spPr>
            <a:xfrm>
              <a:off x="11938" y="11938"/>
              <a:ext cx="1538351" cy="1515110"/>
            </a:xfrm>
            <a:custGeom>
              <a:avLst/>
              <a:gdLst/>
              <a:ahLst/>
              <a:cxnLst/>
              <a:rect l="l" t="t" r="r" b="b"/>
              <a:pathLst>
                <a:path w="1538351" h="1515110">
                  <a:moveTo>
                    <a:pt x="0" y="757555"/>
                  </a:moveTo>
                  <a:cubicBezTo>
                    <a:pt x="0" y="339090"/>
                    <a:pt x="344297" y="0"/>
                    <a:pt x="769112" y="0"/>
                  </a:cubicBezTo>
                  <a:cubicBezTo>
                    <a:pt x="1193927" y="0"/>
                    <a:pt x="1538351" y="339217"/>
                    <a:pt x="1538351" y="757555"/>
                  </a:cubicBezTo>
                  <a:cubicBezTo>
                    <a:pt x="1538351" y="1175893"/>
                    <a:pt x="1193927" y="1515110"/>
                    <a:pt x="769112" y="1515110"/>
                  </a:cubicBezTo>
                  <a:cubicBezTo>
                    <a:pt x="344297" y="1515110"/>
                    <a:pt x="0" y="1176020"/>
                    <a:pt x="0" y="757555"/>
                  </a:cubicBezTo>
                  <a:close/>
                </a:path>
              </a:pathLst>
            </a:custGeom>
            <a:blipFill>
              <a:blip r:embed="rId4"/>
              <a:stretch>
                <a:fillRect l="-23913" r="-23913"/>
              </a:stretch>
            </a:blipFill>
          </p:spPr>
          <p:txBody>
            <a:bodyPr/>
            <a:lstStyle/>
            <a:p>
              <a:endParaRPr lang="en-US"/>
            </a:p>
          </p:txBody>
        </p:sp>
        <p:sp>
          <p:nvSpPr>
            <p:cNvPr id="5" name="Freeform 5"/>
            <p:cNvSpPr/>
            <p:nvPr/>
          </p:nvSpPr>
          <p:spPr>
            <a:xfrm>
              <a:off x="0" y="0"/>
              <a:ext cx="1562100" cy="1538986"/>
            </a:xfrm>
            <a:custGeom>
              <a:avLst/>
              <a:gdLst/>
              <a:ahLst/>
              <a:cxnLst/>
              <a:rect l="l" t="t" r="r" b="b"/>
              <a:pathLst>
                <a:path w="1562100" h="1538986">
                  <a:moveTo>
                    <a:pt x="0" y="769493"/>
                  </a:moveTo>
                  <a:cubicBezTo>
                    <a:pt x="0" y="344297"/>
                    <a:pt x="349885" y="0"/>
                    <a:pt x="781050" y="0"/>
                  </a:cubicBezTo>
                  <a:lnTo>
                    <a:pt x="781050" y="11938"/>
                  </a:lnTo>
                  <a:lnTo>
                    <a:pt x="781050" y="0"/>
                  </a:lnTo>
                  <a:cubicBezTo>
                    <a:pt x="1212215" y="0"/>
                    <a:pt x="1562100" y="344297"/>
                    <a:pt x="1562100" y="769493"/>
                  </a:cubicBezTo>
                  <a:cubicBezTo>
                    <a:pt x="1562100" y="1194689"/>
                    <a:pt x="1212215" y="1538986"/>
                    <a:pt x="781050" y="1538986"/>
                  </a:cubicBezTo>
                  <a:lnTo>
                    <a:pt x="781050" y="1527048"/>
                  </a:lnTo>
                  <a:lnTo>
                    <a:pt x="781050" y="1538986"/>
                  </a:lnTo>
                  <a:cubicBezTo>
                    <a:pt x="349885" y="1538986"/>
                    <a:pt x="0" y="1194689"/>
                    <a:pt x="0" y="769493"/>
                  </a:cubicBezTo>
                  <a:lnTo>
                    <a:pt x="11938" y="769493"/>
                  </a:lnTo>
                  <a:lnTo>
                    <a:pt x="21971" y="775843"/>
                  </a:lnTo>
                  <a:cubicBezTo>
                    <a:pt x="19177" y="780288"/>
                    <a:pt x="13716" y="782320"/>
                    <a:pt x="8636" y="780923"/>
                  </a:cubicBezTo>
                  <a:cubicBezTo>
                    <a:pt x="3556" y="779526"/>
                    <a:pt x="0" y="774827"/>
                    <a:pt x="0" y="769493"/>
                  </a:cubicBezTo>
                  <a:moveTo>
                    <a:pt x="23749" y="769493"/>
                  </a:moveTo>
                  <a:lnTo>
                    <a:pt x="11938" y="769493"/>
                  </a:lnTo>
                  <a:lnTo>
                    <a:pt x="1905" y="763143"/>
                  </a:lnTo>
                  <a:cubicBezTo>
                    <a:pt x="4699" y="758698"/>
                    <a:pt x="10160" y="756666"/>
                    <a:pt x="15240" y="758063"/>
                  </a:cubicBezTo>
                  <a:cubicBezTo>
                    <a:pt x="20320" y="759460"/>
                    <a:pt x="23749" y="764159"/>
                    <a:pt x="23749" y="769493"/>
                  </a:cubicBezTo>
                  <a:cubicBezTo>
                    <a:pt x="23749" y="1181100"/>
                    <a:pt x="362585" y="1515237"/>
                    <a:pt x="781050" y="1515237"/>
                  </a:cubicBezTo>
                  <a:cubicBezTo>
                    <a:pt x="1199515" y="1515237"/>
                    <a:pt x="1538351" y="1181227"/>
                    <a:pt x="1538351" y="769493"/>
                  </a:cubicBezTo>
                  <a:lnTo>
                    <a:pt x="1550289" y="769493"/>
                  </a:lnTo>
                  <a:lnTo>
                    <a:pt x="1538351" y="769493"/>
                  </a:lnTo>
                  <a:cubicBezTo>
                    <a:pt x="1538351" y="357886"/>
                    <a:pt x="1199515" y="23749"/>
                    <a:pt x="781050" y="23749"/>
                  </a:cubicBezTo>
                  <a:lnTo>
                    <a:pt x="781050" y="11938"/>
                  </a:lnTo>
                  <a:lnTo>
                    <a:pt x="781050" y="23876"/>
                  </a:lnTo>
                  <a:cubicBezTo>
                    <a:pt x="362585" y="23876"/>
                    <a:pt x="23749" y="357886"/>
                    <a:pt x="23749" y="769620"/>
                  </a:cubicBezTo>
                  <a:close/>
                </a:path>
              </a:pathLst>
            </a:custGeom>
            <a:solidFill>
              <a:srgbClr val="717A43"/>
            </a:solidFill>
            <a:ln w="12700">
              <a:solidFill>
                <a:srgbClr val="000000"/>
              </a:solidFill>
            </a:ln>
          </p:spPr>
          <p:txBody>
            <a:bodyPr/>
            <a:lstStyle/>
            <a:p>
              <a:endParaRPr lang="en-US"/>
            </a:p>
          </p:txBody>
        </p:sp>
      </p:grpSp>
      <p:grpSp>
        <p:nvGrpSpPr>
          <p:cNvPr id="6" name="Group 6"/>
          <p:cNvGrpSpPr/>
          <p:nvPr/>
        </p:nvGrpSpPr>
        <p:grpSpPr>
          <a:xfrm>
            <a:off x="4942670" y="4127329"/>
            <a:ext cx="2488244" cy="2451292"/>
            <a:chOff x="0" y="0"/>
            <a:chExt cx="1562200" cy="1539000"/>
          </a:xfrm>
        </p:grpSpPr>
        <p:sp>
          <p:nvSpPr>
            <p:cNvPr id="7" name="Freeform 7"/>
            <p:cNvSpPr/>
            <p:nvPr/>
          </p:nvSpPr>
          <p:spPr>
            <a:xfrm>
              <a:off x="11938" y="11938"/>
              <a:ext cx="1538351" cy="1515110"/>
            </a:xfrm>
            <a:custGeom>
              <a:avLst/>
              <a:gdLst/>
              <a:ahLst/>
              <a:cxnLst/>
              <a:rect l="l" t="t" r="r" b="b"/>
              <a:pathLst>
                <a:path w="1538351" h="1515110">
                  <a:moveTo>
                    <a:pt x="0" y="757555"/>
                  </a:moveTo>
                  <a:cubicBezTo>
                    <a:pt x="0" y="339090"/>
                    <a:pt x="344297" y="0"/>
                    <a:pt x="769112" y="0"/>
                  </a:cubicBezTo>
                  <a:cubicBezTo>
                    <a:pt x="1193927" y="0"/>
                    <a:pt x="1538351" y="339217"/>
                    <a:pt x="1538351" y="757555"/>
                  </a:cubicBezTo>
                  <a:cubicBezTo>
                    <a:pt x="1538351" y="1175893"/>
                    <a:pt x="1193927" y="1515110"/>
                    <a:pt x="769112" y="1515110"/>
                  </a:cubicBezTo>
                  <a:cubicBezTo>
                    <a:pt x="344297" y="1515110"/>
                    <a:pt x="0" y="1176020"/>
                    <a:pt x="0" y="757555"/>
                  </a:cubicBezTo>
                  <a:close/>
                </a:path>
              </a:pathLst>
            </a:custGeom>
            <a:blipFill>
              <a:blip r:embed="rId5"/>
              <a:stretch>
                <a:fillRect l="-2527" r="-2527"/>
              </a:stretch>
            </a:blipFill>
          </p:spPr>
          <p:txBody>
            <a:bodyPr/>
            <a:lstStyle/>
            <a:p>
              <a:endParaRPr lang="en-US"/>
            </a:p>
          </p:txBody>
        </p:sp>
        <p:sp>
          <p:nvSpPr>
            <p:cNvPr id="8" name="Freeform 8"/>
            <p:cNvSpPr/>
            <p:nvPr/>
          </p:nvSpPr>
          <p:spPr>
            <a:xfrm>
              <a:off x="0" y="0"/>
              <a:ext cx="1562100" cy="1538986"/>
            </a:xfrm>
            <a:custGeom>
              <a:avLst/>
              <a:gdLst/>
              <a:ahLst/>
              <a:cxnLst/>
              <a:rect l="l" t="t" r="r" b="b"/>
              <a:pathLst>
                <a:path w="1562100" h="1538986">
                  <a:moveTo>
                    <a:pt x="0" y="769493"/>
                  </a:moveTo>
                  <a:cubicBezTo>
                    <a:pt x="0" y="344297"/>
                    <a:pt x="349885" y="0"/>
                    <a:pt x="781050" y="0"/>
                  </a:cubicBezTo>
                  <a:lnTo>
                    <a:pt x="781050" y="11938"/>
                  </a:lnTo>
                  <a:lnTo>
                    <a:pt x="781050" y="0"/>
                  </a:lnTo>
                  <a:cubicBezTo>
                    <a:pt x="1212215" y="0"/>
                    <a:pt x="1562100" y="344297"/>
                    <a:pt x="1562100" y="769493"/>
                  </a:cubicBezTo>
                  <a:cubicBezTo>
                    <a:pt x="1562100" y="1194689"/>
                    <a:pt x="1212215" y="1538986"/>
                    <a:pt x="781050" y="1538986"/>
                  </a:cubicBezTo>
                  <a:lnTo>
                    <a:pt x="781050" y="1527048"/>
                  </a:lnTo>
                  <a:lnTo>
                    <a:pt x="781050" y="1538986"/>
                  </a:lnTo>
                  <a:cubicBezTo>
                    <a:pt x="349885" y="1538986"/>
                    <a:pt x="0" y="1194689"/>
                    <a:pt x="0" y="769493"/>
                  </a:cubicBezTo>
                  <a:lnTo>
                    <a:pt x="11938" y="769493"/>
                  </a:lnTo>
                  <a:lnTo>
                    <a:pt x="21971" y="775843"/>
                  </a:lnTo>
                  <a:cubicBezTo>
                    <a:pt x="19177" y="780288"/>
                    <a:pt x="13716" y="782320"/>
                    <a:pt x="8636" y="780923"/>
                  </a:cubicBezTo>
                  <a:cubicBezTo>
                    <a:pt x="3556" y="779526"/>
                    <a:pt x="0" y="774827"/>
                    <a:pt x="0" y="769493"/>
                  </a:cubicBezTo>
                  <a:moveTo>
                    <a:pt x="23749" y="769493"/>
                  </a:moveTo>
                  <a:lnTo>
                    <a:pt x="11938" y="769493"/>
                  </a:lnTo>
                  <a:lnTo>
                    <a:pt x="1905" y="763143"/>
                  </a:lnTo>
                  <a:cubicBezTo>
                    <a:pt x="4699" y="758698"/>
                    <a:pt x="10160" y="756666"/>
                    <a:pt x="15240" y="758063"/>
                  </a:cubicBezTo>
                  <a:cubicBezTo>
                    <a:pt x="20320" y="759460"/>
                    <a:pt x="23749" y="764159"/>
                    <a:pt x="23749" y="769493"/>
                  </a:cubicBezTo>
                  <a:cubicBezTo>
                    <a:pt x="23749" y="1181100"/>
                    <a:pt x="362585" y="1515237"/>
                    <a:pt x="781050" y="1515237"/>
                  </a:cubicBezTo>
                  <a:cubicBezTo>
                    <a:pt x="1199515" y="1515237"/>
                    <a:pt x="1538351" y="1181227"/>
                    <a:pt x="1538351" y="769493"/>
                  </a:cubicBezTo>
                  <a:lnTo>
                    <a:pt x="1550289" y="769493"/>
                  </a:lnTo>
                  <a:lnTo>
                    <a:pt x="1538351" y="769493"/>
                  </a:lnTo>
                  <a:cubicBezTo>
                    <a:pt x="1538351" y="357886"/>
                    <a:pt x="1199515" y="23749"/>
                    <a:pt x="781050" y="23749"/>
                  </a:cubicBezTo>
                  <a:lnTo>
                    <a:pt x="781050" y="11938"/>
                  </a:lnTo>
                  <a:lnTo>
                    <a:pt x="781050" y="23876"/>
                  </a:lnTo>
                  <a:cubicBezTo>
                    <a:pt x="362585" y="23876"/>
                    <a:pt x="23749" y="357886"/>
                    <a:pt x="23749" y="769620"/>
                  </a:cubicBezTo>
                  <a:close/>
                </a:path>
              </a:pathLst>
            </a:custGeom>
            <a:solidFill>
              <a:srgbClr val="717A43"/>
            </a:solidFill>
            <a:ln w="12700">
              <a:solidFill>
                <a:srgbClr val="000000"/>
              </a:solidFill>
            </a:ln>
          </p:spPr>
          <p:txBody>
            <a:bodyPr/>
            <a:lstStyle/>
            <a:p>
              <a:endParaRPr lang="en-US"/>
            </a:p>
          </p:txBody>
        </p:sp>
      </p:grpSp>
      <p:grpSp>
        <p:nvGrpSpPr>
          <p:cNvPr id="9" name="Group 9"/>
          <p:cNvGrpSpPr/>
          <p:nvPr/>
        </p:nvGrpSpPr>
        <p:grpSpPr>
          <a:xfrm>
            <a:off x="7916690" y="4127329"/>
            <a:ext cx="2488244" cy="2451292"/>
            <a:chOff x="0" y="0"/>
            <a:chExt cx="1562200" cy="1539000"/>
          </a:xfrm>
        </p:grpSpPr>
        <p:sp>
          <p:nvSpPr>
            <p:cNvPr id="10" name="Freeform 10"/>
            <p:cNvSpPr/>
            <p:nvPr/>
          </p:nvSpPr>
          <p:spPr>
            <a:xfrm>
              <a:off x="11938" y="11938"/>
              <a:ext cx="1538351" cy="1515110"/>
            </a:xfrm>
            <a:custGeom>
              <a:avLst/>
              <a:gdLst/>
              <a:ahLst/>
              <a:cxnLst/>
              <a:rect l="l" t="t" r="r" b="b"/>
              <a:pathLst>
                <a:path w="1538351" h="1515110">
                  <a:moveTo>
                    <a:pt x="0" y="757555"/>
                  </a:moveTo>
                  <a:cubicBezTo>
                    <a:pt x="0" y="339090"/>
                    <a:pt x="344297" y="0"/>
                    <a:pt x="769112" y="0"/>
                  </a:cubicBezTo>
                  <a:cubicBezTo>
                    <a:pt x="1193927" y="0"/>
                    <a:pt x="1538351" y="339217"/>
                    <a:pt x="1538351" y="757555"/>
                  </a:cubicBezTo>
                  <a:cubicBezTo>
                    <a:pt x="1538351" y="1175893"/>
                    <a:pt x="1193927" y="1515110"/>
                    <a:pt x="769112" y="1515110"/>
                  </a:cubicBezTo>
                  <a:cubicBezTo>
                    <a:pt x="344297" y="1515110"/>
                    <a:pt x="0" y="1176020"/>
                    <a:pt x="0" y="757555"/>
                  </a:cubicBezTo>
                  <a:close/>
                </a:path>
              </a:pathLst>
            </a:custGeom>
            <a:blipFill>
              <a:blip r:embed="rId6"/>
              <a:stretch>
                <a:fillRect r="-8229" b="-65150"/>
              </a:stretch>
            </a:blipFill>
          </p:spPr>
          <p:txBody>
            <a:bodyPr/>
            <a:lstStyle/>
            <a:p>
              <a:endParaRPr lang="en-US"/>
            </a:p>
          </p:txBody>
        </p:sp>
        <p:sp>
          <p:nvSpPr>
            <p:cNvPr id="11" name="Freeform 11"/>
            <p:cNvSpPr/>
            <p:nvPr/>
          </p:nvSpPr>
          <p:spPr>
            <a:xfrm>
              <a:off x="0" y="0"/>
              <a:ext cx="1562100" cy="1538986"/>
            </a:xfrm>
            <a:custGeom>
              <a:avLst/>
              <a:gdLst/>
              <a:ahLst/>
              <a:cxnLst/>
              <a:rect l="l" t="t" r="r" b="b"/>
              <a:pathLst>
                <a:path w="1562100" h="1538986">
                  <a:moveTo>
                    <a:pt x="0" y="769493"/>
                  </a:moveTo>
                  <a:cubicBezTo>
                    <a:pt x="0" y="344297"/>
                    <a:pt x="349885" y="0"/>
                    <a:pt x="781050" y="0"/>
                  </a:cubicBezTo>
                  <a:lnTo>
                    <a:pt x="781050" y="11938"/>
                  </a:lnTo>
                  <a:lnTo>
                    <a:pt x="781050" y="0"/>
                  </a:lnTo>
                  <a:cubicBezTo>
                    <a:pt x="1212215" y="0"/>
                    <a:pt x="1562100" y="344297"/>
                    <a:pt x="1562100" y="769493"/>
                  </a:cubicBezTo>
                  <a:cubicBezTo>
                    <a:pt x="1562100" y="1194689"/>
                    <a:pt x="1212215" y="1538986"/>
                    <a:pt x="781050" y="1538986"/>
                  </a:cubicBezTo>
                  <a:lnTo>
                    <a:pt x="781050" y="1527048"/>
                  </a:lnTo>
                  <a:lnTo>
                    <a:pt x="781050" y="1538986"/>
                  </a:lnTo>
                  <a:cubicBezTo>
                    <a:pt x="349885" y="1538986"/>
                    <a:pt x="0" y="1194689"/>
                    <a:pt x="0" y="769493"/>
                  </a:cubicBezTo>
                  <a:lnTo>
                    <a:pt x="11938" y="769493"/>
                  </a:lnTo>
                  <a:lnTo>
                    <a:pt x="21971" y="775843"/>
                  </a:lnTo>
                  <a:cubicBezTo>
                    <a:pt x="19177" y="780288"/>
                    <a:pt x="13716" y="782320"/>
                    <a:pt x="8636" y="780923"/>
                  </a:cubicBezTo>
                  <a:cubicBezTo>
                    <a:pt x="3556" y="779526"/>
                    <a:pt x="0" y="774827"/>
                    <a:pt x="0" y="769493"/>
                  </a:cubicBezTo>
                  <a:moveTo>
                    <a:pt x="23749" y="769493"/>
                  </a:moveTo>
                  <a:lnTo>
                    <a:pt x="11938" y="769493"/>
                  </a:lnTo>
                  <a:lnTo>
                    <a:pt x="1905" y="763143"/>
                  </a:lnTo>
                  <a:cubicBezTo>
                    <a:pt x="4699" y="758698"/>
                    <a:pt x="10160" y="756666"/>
                    <a:pt x="15240" y="758063"/>
                  </a:cubicBezTo>
                  <a:cubicBezTo>
                    <a:pt x="20320" y="759460"/>
                    <a:pt x="23749" y="764159"/>
                    <a:pt x="23749" y="769493"/>
                  </a:cubicBezTo>
                  <a:cubicBezTo>
                    <a:pt x="23749" y="1181100"/>
                    <a:pt x="362585" y="1515237"/>
                    <a:pt x="781050" y="1515237"/>
                  </a:cubicBezTo>
                  <a:cubicBezTo>
                    <a:pt x="1199515" y="1515237"/>
                    <a:pt x="1538351" y="1181227"/>
                    <a:pt x="1538351" y="769493"/>
                  </a:cubicBezTo>
                  <a:lnTo>
                    <a:pt x="1550289" y="769493"/>
                  </a:lnTo>
                  <a:lnTo>
                    <a:pt x="1538351" y="769493"/>
                  </a:lnTo>
                  <a:cubicBezTo>
                    <a:pt x="1538351" y="357886"/>
                    <a:pt x="1199515" y="23749"/>
                    <a:pt x="781050" y="23749"/>
                  </a:cubicBezTo>
                  <a:lnTo>
                    <a:pt x="781050" y="11938"/>
                  </a:lnTo>
                  <a:lnTo>
                    <a:pt x="781050" y="23876"/>
                  </a:lnTo>
                  <a:cubicBezTo>
                    <a:pt x="362585" y="23876"/>
                    <a:pt x="23749" y="357886"/>
                    <a:pt x="23749" y="769620"/>
                  </a:cubicBezTo>
                  <a:close/>
                </a:path>
              </a:pathLst>
            </a:custGeom>
            <a:solidFill>
              <a:srgbClr val="717A43"/>
            </a:solidFill>
            <a:ln w="12700">
              <a:solidFill>
                <a:srgbClr val="000000"/>
              </a:solidFill>
            </a:ln>
          </p:spPr>
          <p:txBody>
            <a:bodyPr/>
            <a:lstStyle/>
            <a:p>
              <a:endParaRPr lang="en-US"/>
            </a:p>
          </p:txBody>
        </p:sp>
      </p:grpSp>
      <p:grpSp>
        <p:nvGrpSpPr>
          <p:cNvPr id="12" name="Group 12"/>
          <p:cNvGrpSpPr/>
          <p:nvPr/>
        </p:nvGrpSpPr>
        <p:grpSpPr>
          <a:xfrm>
            <a:off x="10890497" y="4127329"/>
            <a:ext cx="2488244" cy="2451292"/>
            <a:chOff x="0" y="0"/>
            <a:chExt cx="1562200" cy="1539000"/>
          </a:xfrm>
        </p:grpSpPr>
        <p:sp>
          <p:nvSpPr>
            <p:cNvPr id="13" name="Freeform 13"/>
            <p:cNvSpPr/>
            <p:nvPr/>
          </p:nvSpPr>
          <p:spPr>
            <a:xfrm>
              <a:off x="11938" y="11938"/>
              <a:ext cx="1538351" cy="1515110"/>
            </a:xfrm>
            <a:custGeom>
              <a:avLst/>
              <a:gdLst/>
              <a:ahLst/>
              <a:cxnLst/>
              <a:rect l="l" t="t" r="r" b="b"/>
              <a:pathLst>
                <a:path w="1538351" h="1515110">
                  <a:moveTo>
                    <a:pt x="0" y="757555"/>
                  </a:moveTo>
                  <a:cubicBezTo>
                    <a:pt x="0" y="339090"/>
                    <a:pt x="344297" y="0"/>
                    <a:pt x="769112" y="0"/>
                  </a:cubicBezTo>
                  <a:cubicBezTo>
                    <a:pt x="1193927" y="0"/>
                    <a:pt x="1538351" y="339217"/>
                    <a:pt x="1538351" y="757555"/>
                  </a:cubicBezTo>
                  <a:cubicBezTo>
                    <a:pt x="1538351" y="1175893"/>
                    <a:pt x="1193927" y="1515110"/>
                    <a:pt x="769112" y="1515110"/>
                  </a:cubicBezTo>
                  <a:cubicBezTo>
                    <a:pt x="344297" y="1515110"/>
                    <a:pt x="0" y="1176020"/>
                    <a:pt x="0" y="757555"/>
                  </a:cubicBezTo>
                  <a:close/>
                </a:path>
              </a:pathLst>
            </a:custGeom>
            <a:blipFill>
              <a:blip r:embed="rId7"/>
              <a:stretch>
                <a:fillRect t="-20519" b="-40965"/>
              </a:stretch>
            </a:blipFill>
          </p:spPr>
          <p:txBody>
            <a:bodyPr/>
            <a:lstStyle/>
            <a:p>
              <a:endParaRPr lang="en-US"/>
            </a:p>
          </p:txBody>
        </p:sp>
        <p:sp>
          <p:nvSpPr>
            <p:cNvPr id="14" name="Freeform 14"/>
            <p:cNvSpPr/>
            <p:nvPr/>
          </p:nvSpPr>
          <p:spPr>
            <a:xfrm>
              <a:off x="0" y="0"/>
              <a:ext cx="1562100" cy="1538986"/>
            </a:xfrm>
            <a:custGeom>
              <a:avLst/>
              <a:gdLst/>
              <a:ahLst/>
              <a:cxnLst/>
              <a:rect l="l" t="t" r="r" b="b"/>
              <a:pathLst>
                <a:path w="1562100" h="1538986">
                  <a:moveTo>
                    <a:pt x="0" y="769493"/>
                  </a:moveTo>
                  <a:cubicBezTo>
                    <a:pt x="0" y="344297"/>
                    <a:pt x="349885" y="0"/>
                    <a:pt x="781050" y="0"/>
                  </a:cubicBezTo>
                  <a:lnTo>
                    <a:pt x="781050" y="11938"/>
                  </a:lnTo>
                  <a:lnTo>
                    <a:pt x="781050" y="0"/>
                  </a:lnTo>
                  <a:cubicBezTo>
                    <a:pt x="1212215" y="0"/>
                    <a:pt x="1562100" y="344297"/>
                    <a:pt x="1562100" y="769493"/>
                  </a:cubicBezTo>
                  <a:cubicBezTo>
                    <a:pt x="1562100" y="1194689"/>
                    <a:pt x="1212215" y="1538986"/>
                    <a:pt x="781050" y="1538986"/>
                  </a:cubicBezTo>
                  <a:lnTo>
                    <a:pt x="781050" y="1527048"/>
                  </a:lnTo>
                  <a:lnTo>
                    <a:pt x="781050" y="1538986"/>
                  </a:lnTo>
                  <a:cubicBezTo>
                    <a:pt x="349885" y="1538986"/>
                    <a:pt x="0" y="1194689"/>
                    <a:pt x="0" y="769493"/>
                  </a:cubicBezTo>
                  <a:lnTo>
                    <a:pt x="11938" y="769493"/>
                  </a:lnTo>
                  <a:lnTo>
                    <a:pt x="21971" y="775843"/>
                  </a:lnTo>
                  <a:cubicBezTo>
                    <a:pt x="19177" y="780288"/>
                    <a:pt x="13716" y="782320"/>
                    <a:pt x="8636" y="780923"/>
                  </a:cubicBezTo>
                  <a:cubicBezTo>
                    <a:pt x="3556" y="779526"/>
                    <a:pt x="0" y="774827"/>
                    <a:pt x="0" y="769493"/>
                  </a:cubicBezTo>
                  <a:moveTo>
                    <a:pt x="23749" y="769493"/>
                  </a:moveTo>
                  <a:lnTo>
                    <a:pt x="11938" y="769493"/>
                  </a:lnTo>
                  <a:lnTo>
                    <a:pt x="1905" y="763143"/>
                  </a:lnTo>
                  <a:cubicBezTo>
                    <a:pt x="4699" y="758698"/>
                    <a:pt x="10160" y="756666"/>
                    <a:pt x="15240" y="758063"/>
                  </a:cubicBezTo>
                  <a:cubicBezTo>
                    <a:pt x="20320" y="759460"/>
                    <a:pt x="23749" y="764159"/>
                    <a:pt x="23749" y="769493"/>
                  </a:cubicBezTo>
                  <a:cubicBezTo>
                    <a:pt x="23749" y="1181100"/>
                    <a:pt x="362585" y="1515237"/>
                    <a:pt x="781050" y="1515237"/>
                  </a:cubicBezTo>
                  <a:cubicBezTo>
                    <a:pt x="1199515" y="1515237"/>
                    <a:pt x="1538351" y="1181227"/>
                    <a:pt x="1538351" y="769493"/>
                  </a:cubicBezTo>
                  <a:lnTo>
                    <a:pt x="1550289" y="769493"/>
                  </a:lnTo>
                  <a:lnTo>
                    <a:pt x="1538351" y="769493"/>
                  </a:lnTo>
                  <a:cubicBezTo>
                    <a:pt x="1538351" y="357886"/>
                    <a:pt x="1199515" y="23749"/>
                    <a:pt x="781050" y="23749"/>
                  </a:cubicBezTo>
                  <a:lnTo>
                    <a:pt x="781050" y="11938"/>
                  </a:lnTo>
                  <a:lnTo>
                    <a:pt x="781050" y="23876"/>
                  </a:lnTo>
                  <a:cubicBezTo>
                    <a:pt x="362585" y="23876"/>
                    <a:pt x="23749" y="357886"/>
                    <a:pt x="23749" y="769620"/>
                  </a:cubicBezTo>
                  <a:close/>
                </a:path>
              </a:pathLst>
            </a:custGeom>
            <a:solidFill>
              <a:srgbClr val="717A43"/>
            </a:solidFill>
            <a:ln w="12700">
              <a:solidFill>
                <a:srgbClr val="000000"/>
              </a:solidFill>
            </a:ln>
          </p:spPr>
          <p:txBody>
            <a:bodyPr/>
            <a:lstStyle/>
            <a:p>
              <a:endParaRPr lang="en-US"/>
            </a:p>
          </p:txBody>
        </p:sp>
      </p:grpSp>
      <p:grpSp>
        <p:nvGrpSpPr>
          <p:cNvPr id="15" name="Group 15"/>
          <p:cNvGrpSpPr/>
          <p:nvPr/>
        </p:nvGrpSpPr>
        <p:grpSpPr>
          <a:xfrm>
            <a:off x="13864516" y="4127329"/>
            <a:ext cx="2488244" cy="2451292"/>
            <a:chOff x="0" y="0"/>
            <a:chExt cx="1562200" cy="1539000"/>
          </a:xfrm>
        </p:grpSpPr>
        <p:sp>
          <p:nvSpPr>
            <p:cNvPr id="16" name="Freeform 16"/>
            <p:cNvSpPr/>
            <p:nvPr/>
          </p:nvSpPr>
          <p:spPr>
            <a:xfrm>
              <a:off x="11938" y="11938"/>
              <a:ext cx="1538351" cy="1515110"/>
            </a:xfrm>
            <a:custGeom>
              <a:avLst/>
              <a:gdLst/>
              <a:ahLst/>
              <a:cxnLst/>
              <a:rect l="l" t="t" r="r" b="b"/>
              <a:pathLst>
                <a:path w="1538351" h="1515110">
                  <a:moveTo>
                    <a:pt x="0" y="757555"/>
                  </a:moveTo>
                  <a:cubicBezTo>
                    <a:pt x="0" y="339090"/>
                    <a:pt x="344297" y="0"/>
                    <a:pt x="769112" y="0"/>
                  </a:cubicBezTo>
                  <a:cubicBezTo>
                    <a:pt x="1193927" y="0"/>
                    <a:pt x="1538351" y="339217"/>
                    <a:pt x="1538351" y="757555"/>
                  </a:cubicBezTo>
                  <a:cubicBezTo>
                    <a:pt x="1538351" y="1175893"/>
                    <a:pt x="1193927" y="1515110"/>
                    <a:pt x="769112" y="1515110"/>
                  </a:cubicBezTo>
                  <a:cubicBezTo>
                    <a:pt x="344297" y="1515110"/>
                    <a:pt x="0" y="1176020"/>
                    <a:pt x="0" y="757555"/>
                  </a:cubicBezTo>
                  <a:close/>
                </a:path>
              </a:pathLst>
            </a:custGeom>
            <a:blipFill>
              <a:blip r:embed="rId8"/>
              <a:stretch>
                <a:fillRect l="-7746" t="-5551" r="-7153" b="-6007"/>
              </a:stretch>
            </a:blipFill>
          </p:spPr>
          <p:txBody>
            <a:bodyPr/>
            <a:lstStyle/>
            <a:p>
              <a:endParaRPr lang="en-US"/>
            </a:p>
          </p:txBody>
        </p:sp>
        <p:sp>
          <p:nvSpPr>
            <p:cNvPr id="17" name="Freeform 17"/>
            <p:cNvSpPr/>
            <p:nvPr/>
          </p:nvSpPr>
          <p:spPr>
            <a:xfrm>
              <a:off x="0" y="0"/>
              <a:ext cx="1562100" cy="1538986"/>
            </a:xfrm>
            <a:custGeom>
              <a:avLst/>
              <a:gdLst/>
              <a:ahLst/>
              <a:cxnLst/>
              <a:rect l="l" t="t" r="r" b="b"/>
              <a:pathLst>
                <a:path w="1562100" h="1538986">
                  <a:moveTo>
                    <a:pt x="0" y="769493"/>
                  </a:moveTo>
                  <a:cubicBezTo>
                    <a:pt x="0" y="344297"/>
                    <a:pt x="349885" y="0"/>
                    <a:pt x="781050" y="0"/>
                  </a:cubicBezTo>
                  <a:lnTo>
                    <a:pt x="781050" y="11938"/>
                  </a:lnTo>
                  <a:lnTo>
                    <a:pt x="781050" y="0"/>
                  </a:lnTo>
                  <a:cubicBezTo>
                    <a:pt x="1212215" y="0"/>
                    <a:pt x="1562100" y="344297"/>
                    <a:pt x="1562100" y="769493"/>
                  </a:cubicBezTo>
                  <a:cubicBezTo>
                    <a:pt x="1562100" y="1194689"/>
                    <a:pt x="1212215" y="1538986"/>
                    <a:pt x="781050" y="1538986"/>
                  </a:cubicBezTo>
                  <a:lnTo>
                    <a:pt x="781050" y="1527048"/>
                  </a:lnTo>
                  <a:lnTo>
                    <a:pt x="781050" y="1538986"/>
                  </a:lnTo>
                  <a:cubicBezTo>
                    <a:pt x="349885" y="1538986"/>
                    <a:pt x="0" y="1194689"/>
                    <a:pt x="0" y="769493"/>
                  </a:cubicBezTo>
                  <a:lnTo>
                    <a:pt x="11938" y="769493"/>
                  </a:lnTo>
                  <a:lnTo>
                    <a:pt x="21971" y="775843"/>
                  </a:lnTo>
                  <a:cubicBezTo>
                    <a:pt x="19177" y="780288"/>
                    <a:pt x="13716" y="782320"/>
                    <a:pt x="8636" y="780923"/>
                  </a:cubicBezTo>
                  <a:cubicBezTo>
                    <a:pt x="3556" y="779526"/>
                    <a:pt x="0" y="774827"/>
                    <a:pt x="0" y="769493"/>
                  </a:cubicBezTo>
                  <a:moveTo>
                    <a:pt x="23749" y="769493"/>
                  </a:moveTo>
                  <a:lnTo>
                    <a:pt x="11938" y="769493"/>
                  </a:lnTo>
                  <a:lnTo>
                    <a:pt x="1905" y="763143"/>
                  </a:lnTo>
                  <a:cubicBezTo>
                    <a:pt x="4699" y="758698"/>
                    <a:pt x="10160" y="756666"/>
                    <a:pt x="15240" y="758063"/>
                  </a:cubicBezTo>
                  <a:cubicBezTo>
                    <a:pt x="20320" y="759460"/>
                    <a:pt x="23749" y="764159"/>
                    <a:pt x="23749" y="769493"/>
                  </a:cubicBezTo>
                  <a:cubicBezTo>
                    <a:pt x="23749" y="1181100"/>
                    <a:pt x="362585" y="1515237"/>
                    <a:pt x="781050" y="1515237"/>
                  </a:cubicBezTo>
                  <a:cubicBezTo>
                    <a:pt x="1199515" y="1515237"/>
                    <a:pt x="1538351" y="1181227"/>
                    <a:pt x="1538351" y="769493"/>
                  </a:cubicBezTo>
                  <a:lnTo>
                    <a:pt x="1550289" y="769493"/>
                  </a:lnTo>
                  <a:lnTo>
                    <a:pt x="1538351" y="769493"/>
                  </a:lnTo>
                  <a:cubicBezTo>
                    <a:pt x="1538351" y="357886"/>
                    <a:pt x="1199515" y="23749"/>
                    <a:pt x="781050" y="23749"/>
                  </a:cubicBezTo>
                  <a:lnTo>
                    <a:pt x="781050" y="11938"/>
                  </a:lnTo>
                  <a:lnTo>
                    <a:pt x="781050" y="23876"/>
                  </a:lnTo>
                  <a:cubicBezTo>
                    <a:pt x="362585" y="23876"/>
                    <a:pt x="23749" y="357886"/>
                    <a:pt x="23749" y="769620"/>
                  </a:cubicBezTo>
                  <a:close/>
                </a:path>
              </a:pathLst>
            </a:custGeom>
            <a:solidFill>
              <a:srgbClr val="717A43"/>
            </a:solidFill>
            <a:ln w="12700">
              <a:solidFill>
                <a:srgbClr val="000000"/>
              </a:solidFill>
            </a:ln>
          </p:spPr>
          <p:txBody>
            <a:bodyPr/>
            <a:lstStyle/>
            <a:p>
              <a:endParaRPr lang="en-US"/>
            </a:p>
          </p:txBody>
        </p:sp>
      </p:grpSp>
      <p:sp>
        <p:nvSpPr>
          <p:cNvPr id="18" name="TextBox 18"/>
          <p:cNvSpPr txBox="1"/>
          <p:nvPr/>
        </p:nvSpPr>
        <p:spPr>
          <a:xfrm>
            <a:off x="6800948" y="1457341"/>
            <a:ext cx="4719727" cy="981075"/>
          </a:xfrm>
          <a:prstGeom prst="rect">
            <a:avLst/>
          </a:prstGeom>
        </p:spPr>
        <p:txBody>
          <a:bodyPr lIns="0" tIns="0" rIns="0" bIns="0" rtlCol="0" anchor="t">
            <a:spAutoFit/>
          </a:bodyPr>
          <a:lstStyle/>
          <a:p>
            <a:pPr algn="ctr" rtl="1">
              <a:lnSpc>
                <a:spcPts val="7713"/>
              </a:lnSpc>
            </a:pPr>
            <a:r>
              <a:rPr lang="ar-EG" sz="6428" b="1">
                <a:solidFill>
                  <a:srgbClr val="FF7300"/>
                </a:solidFill>
                <a:latin typeface="IBM Plex Sans Arabic Bold"/>
                <a:ea typeface="IBM Plex Sans Arabic Bold"/>
                <a:cs typeface="IBM Plex Sans Arabic Bold"/>
                <a:sym typeface="IBM Plex Sans Arabic Bold"/>
                <a:rtl/>
              </a:rPr>
              <a:t>أعضاء الفريق</a:t>
            </a:r>
          </a:p>
        </p:txBody>
      </p:sp>
      <p:sp>
        <p:nvSpPr>
          <p:cNvPr id="19" name="TextBox 19"/>
          <p:cNvSpPr txBox="1"/>
          <p:nvPr/>
        </p:nvSpPr>
        <p:spPr>
          <a:xfrm>
            <a:off x="13607239" y="6413322"/>
            <a:ext cx="2889050" cy="1404725"/>
          </a:xfrm>
          <a:prstGeom prst="rect">
            <a:avLst/>
          </a:prstGeom>
        </p:spPr>
        <p:txBody>
          <a:bodyPr lIns="0" tIns="0" rIns="0" bIns="0" rtlCol="0" anchor="t">
            <a:spAutoFit/>
          </a:bodyPr>
          <a:lstStyle/>
          <a:p>
            <a:pPr algn="ctr" rtl="1">
              <a:lnSpc>
                <a:spcPts val="7713"/>
              </a:lnSpc>
            </a:pPr>
            <a:r>
              <a:rPr lang="ar-EG" sz="3214">
                <a:solidFill>
                  <a:srgbClr val="FFFFFF"/>
                </a:solidFill>
                <a:latin typeface="IBM Plex Sans Arabic"/>
                <a:ea typeface="IBM Plex Sans Arabic"/>
                <a:cs typeface="IBM Plex Sans Arabic"/>
                <a:sym typeface="IBM Plex Sans Arabic"/>
                <a:rtl/>
              </a:rPr>
              <a:t>عبد الله</a:t>
            </a:r>
          </a:p>
        </p:txBody>
      </p:sp>
      <p:sp>
        <p:nvSpPr>
          <p:cNvPr id="20" name="TextBox 20"/>
          <p:cNvSpPr txBox="1"/>
          <p:nvPr/>
        </p:nvSpPr>
        <p:spPr>
          <a:xfrm>
            <a:off x="10773811" y="6318072"/>
            <a:ext cx="2889050" cy="1074801"/>
          </a:xfrm>
          <a:prstGeom prst="rect">
            <a:avLst/>
          </a:prstGeom>
        </p:spPr>
        <p:txBody>
          <a:bodyPr lIns="0" tIns="0" rIns="0" bIns="0" rtlCol="0" anchor="t">
            <a:spAutoFit/>
          </a:bodyPr>
          <a:lstStyle/>
          <a:p>
            <a:pPr algn="ctr" rtl="1">
              <a:lnSpc>
                <a:spcPts val="9624"/>
              </a:lnSpc>
            </a:pPr>
            <a:r>
              <a:rPr lang="ar-EG" sz="4010">
                <a:solidFill>
                  <a:srgbClr val="FFFFFF"/>
                </a:solidFill>
                <a:latin typeface="IBM Plex Sans Arabic"/>
                <a:ea typeface="IBM Plex Sans Arabic"/>
                <a:cs typeface="IBM Plex Sans Arabic"/>
                <a:sym typeface="IBM Plex Sans Arabic"/>
                <a:rtl/>
              </a:rPr>
              <a:t>أحمد</a:t>
            </a:r>
          </a:p>
        </p:txBody>
      </p:sp>
      <p:sp>
        <p:nvSpPr>
          <p:cNvPr id="21" name="TextBox 21"/>
          <p:cNvSpPr txBox="1"/>
          <p:nvPr/>
        </p:nvSpPr>
        <p:spPr>
          <a:xfrm>
            <a:off x="7716075" y="6318072"/>
            <a:ext cx="2889050" cy="1074801"/>
          </a:xfrm>
          <a:prstGeom prst="rect">
            <a:avLst/>
          </a:prstGeom>
        </p:spPr>
        <p:txBody>
          <a:bodyPr lIns="0" tIns="0" rIns="0" bIns="0" rtlCol="0" anchor="t">
            <a:spAutoFit/>
          </a:bodyPr>
          <a:lstStyle/>
          <a:p>
            <a:pPr algn="ctr" rtl="1">
              <a:lnSpc>
                <a:spcPts val="9624"/>
              </a:lnSpc>
            </a:pPr>
            <a:r>
              <a:rPr lang="ar-EG" sz="4010">
                <a:solidFill>
                  <a:srgbClr val="FFFFFF"/>
                </a:solidFill>
                <a:latin typeface="IBM Plex Sans Arabic"/>
                <a:ea typeface="IBM Plex Sans Arabic"/>
                <a:cs typeface="IBM Plex Sans Arabic"/>
                <a:sym typeface="IBM Plex Sans Arabic"/>
                <a:rtl/>
              </a:rPr>
              <a:t>عبد الملك</a:t>
            </a:r>
          </a:p>
        </p:txBody>
      </p:sp>
      <p:sp>
        <p:nvSpPr>
          <p:cNvPr id="22" name="TextBox 22"/>
          <p:cNvSpPr txBox="1"/>
          <p:nvPr/>
        </p:nvSpPr>
        <p:spPr>
          <a:xfrm>
            <a:off x="4743235" y="6318072"/>
            <a:ext cx="2889050" cy="1074194"/>
          </a:xfrm>
          <a:prstGeom prst="rect">
            <a:avLst/>
          </a:prstGeom>
        </p:spPr>
        <p:txBody>
          <a:bodyPr lIns="0" tIns="0" rIns="0" bIns="0" rtlCol="0" anchor="t">
            <a:spAutoFit/>
          </a:bodyPr>
          <a:lstStyle/>
          <a:p>
            <a:pPr algn="ctr" rtl="1">
              <a:lnSpc>
                <a:spcPts val="9633"/>
              </a:lnSpc>
            </a:pPr>
            <a:r>
              <a:rPr lang="ar-EG" sz="4013">
                <a:solidFill>
                  <a:srgbClr val="FFFFFF"/>
                </a:solidFill>
                <a:latin typeface="IBM Plex Sans Arabic"/>
                <a:ea typeface="IBM Plex Sans Arabic"/>
                <a:cs typeface="IBM Plex Sans Arabic"/>
                <a:sym typeface="IBM Plex Sans Arabic"/>
                <a:rtl/>
              </a:rPr>
              <a:t>عمر</a:t>
            </a:r>
          </a:p>
        </p:txBody>
      </p:sp>
      <p:sp>
        <p:nvSpPr>
          <p:cNvPr id="23" name="TextBox 23"/>
          <p:cNvSpPr txBox="1"/>
          <p:nvPr/>
        </p:nvSpPr>
        <p:spPr>
          <a:xfrm>
            <a:off x="1768460" y="6303430"/>
            <a:ext cx="2889050" cy="1074801"/>
          </a:xfrm>
          <a:prstGeom prst="rect">
            <a:avLst/>
          </a:prstGeom>
        </p:spPr>
        <p:txBody>
          <a:bodyPr lIns="0" tIns="0" rIns="0" bIns="0" rtlCol="0" anchor="t">
            <a:spAutoFit/>
          </a:bodyPr>
          <a:lstStyle/>
          <a:p>
            <a:pPr algn="ctr" rtl="1">
              <a:lnSpc>
                <a:spcPts val="9624"/>
              </a:lnSpc>
            </a:pPr>
            <a:r>
              <a:rPr lang="ar-EG" sz="4010">
                <a:solidFill>
                  <a:srgbClr val="FFFFFF"/>
                </a:solidFill>
                <a:latin typeface="IBM Plex Sans Arabic"/>
                <a:ea typeface="IBM Plex Sans Arabic"/>
                <a:cs typeface="IBM Plex Sans Arabic"/>
                <a:sym typeface="IBM Plex Sans Arabic"/>
                <a:rtl/>
              </a:rPr>
              <a:t>مشعل</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a:ln>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3" name="TextBox 3"/>
          <p:cNvSpPr txBox="1"/>
          <p:nvPr/>
        </p:nvSpPr>
        <p:spPr>
          <a:xfrm>
            <a:off x="7500246" y="323670"/>
            <a:ext cx="3187452" cy="897682"/>
          </a:xfrm>
          <a:prstGeom prst="rect">
            <a:avLst/>
          </a:prstGeom>
          <a:ln>
            <a:noFill/>
          </a:ln>
        </p:spPr>
        <p:txBody>
          <a:bodyPr lIns="0" tIns="0" rIns="0" bIns="0" rtlCol="0" anchor="t">
            <a:spAutoFit/>
          </a:bodyPr>
          <a:lstStyle/>
          <a:p>
            <a:pPr algn="r" rtl="1">
              <a:lnSpc>
                <a:spcPts val="6985"/>
              </a:lnSpc>
            </a:pPr>
            <a:r>
              <a:rPr lang="ar-EG" sz="5600" b="1" dirty="0">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المحتويات</a:t>
            </a:r>
          </a:p>
        </p:txBody>
      </p:sp>
      <p:sp>
        <p:nvSpPr>
          <p:cNvPr id="4" name="TextBox 4"/>
          <p:cNvSpPr txBox="1"/>
          <p:nvPr/>
        </p:nvSpPr>
        <p:spPr>
          <a:xfrm>
            <a:off x="9081322" y="3574468"/>
            <a:ext cx="1855291" cy="371897"/>
          </a:xfrm>
          <a:prstGeom prst="rect">
            <a:avLst/>
          </a:prstGeom>
          <a:ln>
            <a:noFill/>
          </a:ln>
        </p:spPr>
        <p:txBody>
          <a:bodyPr lIns="0" tIns="0" rIns="0" bIns="0" rtlCol="0" anchor="t">
            <a:spAutoFit/>
          </a:bodyPr>
          <a:lstStyle/>
          <a:p>
            <a:pPr algn="r" rtl="1">
              <a:lnSpc>
                <a:spcPts val="2937"/>
              </a:lnSpc>
            </a:pPr>
            <a:r>
              <a:rPr lang="ar-EG" sz="2349" b="1">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المشكلة وحلّها</a:t>
            </a:r>
          </a:p>
        </p:txBody>
      </p:sp>
      <p:sp>
        <p:nvSpPr>
          <p:cNvPr id="5" name="TextBox 5"/>
          <p:cNvSpPr txBox="1"/>
          <p:nvPr/>
        </p:nvSpPr>
        <p:spPr>
          <a:xfrm>
            <a:off x="2593815" y="3540161"/>
            <a:ext cx="2554784" cy="371897"/>
          </a:xfrm>
          <a:prstGeom prst="rect">
            <a:avLst/>
          </a:prstGeom>
          <a:ln>
            <a:noFill/>
          </a:ln>
        </p:spPr>
        <p:txBody>
          <a:bodyPr lIns="0" tIns="0" rIns="0" bIns="0" rtlCol="0" anchor="t">
            <a:spAutoFit/>
          </a:bodyPr>
          <a:lstStyle/>
          <a:p>
            <a:pPr algn="r" rtl="1">
              <a:lnSpc>
                <a:spcPts val="2937"/>
              </a:lnSpc>
            </a:pPr>
            <a:r>
              <a:rPr lang="ar-EG" sz="2349" b="1">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البيانات المستخدمة</a:t>
            </a:r>
          </a:p>
        </p:txBody>
      </p:sp>
      <p:sp>
        <p:nvSpPr>
          <p:cNvPr id="6" name="TextBox 6"/>
          <p:cNvSpPr txBox="1"/>
          <p:nvPr/>
        </p:nvSpPr>
        <p:spPr>
          <a:xfrm>
            <a:off x="14302077" y="5018688"/>
            <a:ext cx="2645271" cy="371897"/>
          </a:xfrm>
          <a:prstGeom prst="rect">
            <a:avLst/>
          </a:prstGeom>
          <a:ln>
            <a:noFill/>
          </a:ln>
        </p:spPr>
        <p:txBody>
          <a:bodyPr lIns="0" tIns="0" rIns="0" bIns="0" rtlCol="0" anchor="t">
            <a:spAutoFit/>
          </a:bodyPr>
          <a:lstStyle/>
          <a:p>
            <a:pPr algn="r" rtl="1">
              <a:lnSpc>
                <a:spcPts val="2937"/>
              </a:lnSpc>
            </a:pPr>
            <a:r>
              <a:rPr lang="ar-EG" sz="2349" b="1">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التقنيات المستخدمة</a:t>
            </a:r>
          </a:p>
        </p:txBody>
      </p:sp>
      <p:sp>
        <p:nvSpPr>
          <p:cNvPr id="7" name="TextBox 7"/>
          <p:cNvSpPr txBox="1"/>
          <p:nvPr/>
        </p:nvSpPr>
        <p:spPr>
          <a:xfrm>
            <a:off x="8037190" y="5018688"/>
            <a:ext cx="2928789" cy="371897"/>
          </a:xfrm>
          <a:prstGeom prst="rect">
            <a:avLst/>
          </a:prstGeom>
          <a:ln>
            <a:noFill/>
          </a:ln>
        </p:spPr>
        <p:txBody>
          <a:bodyPr lIns="0" tIns="0" rIns="0" bIns="0" rtlCol="0" anchor="t">
            <a:spAutoFit/>
          </a:bodyPr>
          <a:lstStyle/>
          <a:p>
            <a:pPr algn="r" rtl="1">
              <a:lnSpc>
                <a:spcPts val="2937"/>
              </a:lnSpc>
            </a:pPr>
            <a:r>
              <a:rPr lang="ar-EG" sz="2349" b="1">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وصف الفكرة ومواءمتها</a:t>
            </a:r>
          </a:p>
        </p:txBody>
      </p:sp>
      <p:sp>
        <p:nvSpPr>
          <p:cNvPr id="8" name="TextBox 8"/>
          <p:cNvSpPr txBox="1"/>
          <p:nvPr/>
        </p:nvSpPr>
        <p:spPr>
          <a:xfrm>
            <a:off x="3062921" y="6390560"/>
            <a:ext cx="2085677" cy="371897"/>
          </a:xfrm>
          <a:prstGeom prst="rect">
            <a:avLst/>
          </a:prstGeom>
          <a:ln>
            <a:noFill/>
          </a:ln>
        </p:spPr>
        <p:txBody>
          <a:bodyPr lIns="0" tIns="0" rIns="0" bIns="0" rtlCol="0" anchor="t">
            <a:spAutoFit/>
          </a:bodyPr>
          <a:lstStyle/>
          <a:p>
            <a:pPr algn="r" rtl="1">
              <a:lnSpc>
                <a:spcPts val="2937"/>
              </a:lnSpc>
            </a:pPr>
            <a:r>
              <a:rPr lang="ar-EG" sz="2349" b="1">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ملخص المشروع</a:t>
            </a:r>
          </a:p>
        </p:txBody>
      </p:sp>
      <p:sp>
        <p:nvSpPr>
          <p:cNvPr id="9" name="TextBox 9"/>
          <p:cNvSpPr txBox="1"/>
          <p:nvPr/>
        </p:nvSpPr>
        <p:spPr>
          <a:xfrm>
            <a:off x="1974650" y="4976786"/>
            <a:ext cx="3179118" cy="371897"/>
          </a:xfrm>
          <a:prstGeom prst="rect">
            <a:avLst/>
          </a:prstGeom>
          <a:ln>
            <a:noFill/>
          </a:ln>
        </p:spPr>
        <p:txBody>
          <a:bodyPr lIns="0" tIns="0" rIns="0" bIns="0" rtlCol="0" anchor="t">
            <a:spAutoFit/>
          </a:bodyPr>
          <a:lstStyle/>
          <a:p>
            <a:pPr algn="ctr" rtl="1">
              <a:lnSpc>
                <a:spcPts val="2937"/>
              </a:lnSpc>
              <a:spcBef>
                <a:spcPct val="0"/>
              </a:spcBef>
            </a:pPr>
            <a:r>
              <a:rPr lang="ar-EG" sz="2349" b="1">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الابتكارات والقيمة التقنية</a:t>
            </a:r>
          </a:p>
        </p:txBody>
      </p:sp>
      <p:sp>
        <p:nvSpPr>
          <p:cNvPr id="10" name="TextBox 10"/>
          <p:cNvSpPr txBox="1"/>
          <p:nvPr/>
        </p:nvSpPr>
        <p:spPr>
          <a:xfrm>
            <a:off x="12995878" y="6413411"/>
            <a:ext cx="4066580" cy="371897"/>
          </a:xfrm>
          <a:prstGeom prst="rect">
            <a:avLst/>
          </a:prstGeom>
          <a:ln>
            <a:noFill/>
          </a:ln>
        </p:spPr>
        <p:txBody>
          <a:bodyPr lIns="0" tIns="0" rIns="0" bIns="0" rtlCol="0" anchor="t">
            <a:spAutoFit/>
          </a:bodyPr>
          <a:lstStyle/>
          <a:p>
            <a:pPr algn="ctr" rtl="1">
              <a:lnSpc>
                <a:spcPts val="2937"/>
              </a:lnSpc>
              <a:spcBef>
                <a:spcPct val="0"/>
              </a:spcBef>
            </a:pPr>
            <a:r>
              <a:rPr lang="ar-EG" sz="2349" b="1">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منهجية توفير واستخدام البيانات</a:t>
            </a:r>
          </a:p>
        </p:txBody>
      </p:sp>
      <p:sp>
        <p:nvSpPr>
          <p:cNvPr id="11" name="TextBox 11"/>
          <p:cNvSpPr txBox="1"/>
          <p:nvPr/>
        </p:nvSpPr>
        <p:spPr>
          <a:xfrm>
            <a:off x="6761017" y="6409183"/>
            <a:ext cx="4262735" cy="371897"/>
          </a:xfrm>
          <a:prstGeom prst="rect">
            <a:avLst/>
          </a:prstGeom>
          <a:ln>
            <a:noFill/>
          </a:ln>
        </p:spPr>
        <p:txBody>
          <a:bodyPr lIns="0" tIns="0" rIns="0" bIns="0" rtlCol="0" anchor="t">
            <a:spAutoFit/>
          </a:bodyPr>
          <a:lstStyle/>
          <a:p>
            <a:pPr algn="ctr" rtl="1">
              <a:lnSpc>
                <a:spcPts val="2937"/>
              </a:lnSpc>
              <a:spcBef>
                <a:spcPct val="0"/>
              </a:spcBef>
            </a:pPr>
            <a:r>
              <a:rPr lang="ar-EG" sz="2350" b="1">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مواءمة الفكرة مع أهداف المسابقة</a:t>
            </a:r>
          </a:p>
        </p:txBody>
      </p:sp>
      <p:sp>
        <p:nvSpPr>
          <p:cNvPr id="12" name="TextBox 12"/>
          <p:cNvSpPr txBox="1"/>
          <p:nvPr/>
        </p:nvSpPr>
        <p:spPr>
          <a:xfrm>
            <a:off x="14729421" y="7845592"/>
            <a:ext cx="2217927" cy="397545"/>
          </a:xfrm>
          <a:prstGeom prst="rect">
            <a:avLst/>
          </a:prstGeom>
          <a:ln>
            <a:noFill/>
          </a:ln>
        </p:spPr>
        <p:txBody>
          <a:bodyPr lIns="0" tIns="0" rIns="0" bIns="0" rtlCol="0" anchor="t">
            <a:spAutoFit/>
          </a:bodyPr>
          <a:lstStyle/>
          <a:p>
            <a:pPr marL="0" lvl="0" indent="0" algn="r" rtl="1">
              <a:lnSpc>
                <a:spcPts val="3062"/>
              </a:lnSpc>
              <a:spcBef>
                <a:spcPct val="0"/>
              </a:spcBef>
            </a:pPr>
            <a:r>
              <a:rPr lang="ar-EG" sz="2450" b="1"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الاختبار/التحقق:</a:t>
            </a:r>
          </a:p>
        </p:txBody>
      </p:sp>
      <p:sp>
        <p:nvSpPr>
          <p:cNvPr id="13" name="TextBox 13"/>
          <p:cNvSpPr txBox="1"/>
          <p:nvPr/>
        </p:nvSpPr>
        <p:spPr>
          <a:xfrm>
            <a:off x="7504631" y="7812794"/>
            <a:ext cx="3486448" cy="371897"/>
          </a:xfrm>
          <a:prstGeom prst="rect">
            <a:avLst/>
          </a:prstGeom>
          <a:ln>
            <a:noFill/>
          </a:ln>
        </p:spPr>
        <p:txBody>
          <a:bodyPr lIns="0" tIns="0" rIns="0" bIns="0" rtlCol="0" anchor="t">
            <a:spAutoFit/>
          </a:bodyPr>
          <a:lstStyle/>
          <a:p>
            <a:pPr marL="0" lvl="0" indent="0" algn="ctr" rtl="1">
              <a:lnSpc>
                <a:spcPts val="2937"/>
              </a:lnSpc>
              <a:spcBef>
                <a:spcPct val="0"/>
              </a:spcBef>
            </a:pPr>
            <a:r>
              <a:rPr lang="ar-EG" sz="235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العرض التوضيحي: اللقطات</a:t>
            </a:r>
          </a:p>
        </p:txBody>
      </p:sp>
      <p:sp>
        <p:nvSpPr>
          <p:cNvPr id="14" name="TextBox 14"/>
          <p:cNvSpPr txBox="1"/>
          <p:nvPr/>
        </p:nvSpPr>
        <p:spPr>
          <a:xfrm>
            <a:off x="3200401" y="9037110"/>
            <a:ext cx="1886286" cy="371897"/>
          </a:xfrm>
          <a:prstGeom prst="rect">
            <a:avLst/>
          </a:prstGeom>
          <a:ln>
            <a:noFill/>
          </a:ln>
        </p:spPr>
        <p:txBody>
          <a:bodyPr wrap="square" lIns="0" tIns="0" rIns="0" bIns="0" rtlCol="0" anchor="t">
            <a:spAutoFit/>
          </a:bodyPr>
          <a:lstStyle/>
          <a:p>
            <a:pPr algn="ctr">
              <a:lnSpc>
                <a:spcPts val="2937"/>
              </a:lnSpc>
              <a:spcBef>
                <a:spcPct val="0"/>
              </a:spcBef>
            </a:pPr>
            <a:r>
              <a:rPr lang="en-US" sz="2349" b="1" dirty="0">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Pr>
              <a:t>Timeline</a:t>
            </a:r>
          </a:p>
        </p:txBody>
      </p:sp>
      <p:sp>
        <p:nvSpPr>
          <p:cNvPr id="15" name="TextBox 15"/>
          <p:cNvSpPr txBox="1"/>
          <p:nvPr/>
        </p:nvSpPr>
        <p:spPr>
          <a:xfrm>
            <a:off x="14203553" y="2130246"/>
            <a:ext cx="2743795" cy="371897"/>
          </a:xfrm>
          <a:prstGeom prst="rect">
            <a:avLst/>
          </a:prstGeom>
          <a:ln>
            <a:noFill/>
          </a:ln>
        </p:spPr>
        <p:txBody>
          <a:bodyPr lIns="0" tIns="0" rIns="0" bIns="0" rtlCol="0" anchor="t">
            <a:spAutoFit/>
          </a:bodyPr>
          <a:lstStyle/>
          <a:p>
            <a:pPr marL="0" lvl="0" indent="0" algn="r" rtl="1">
              <a:lnSpc>
                <a:spcPts val="2937"/>
              </a:lnSpc>
              <a:spcBef>
                <a:spcPct val="0"/>
              </a:spcBef>
            </a:pPr>
            <a:r>
              <a:rPr lang="ar-EG" sz="2349" b="1" strike="noStrike" dirty="0">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قالب تحكيم المشاريع</a:t>
            </a:r>
          </a:p>
        </p:txBody>
      </p:sp>
      <p:sp>
        <p:nvSpPr>
          <p:cNvPr id="16" name="TextBox 16"/>
          <p:cNvSpPr txBox="1"/>
          <p:nvPr/>
        </p:nvSpPr>
        <p:spPr>
          <a:xfrm>
            <a:off x="15206524" y="3540161"/>
            <a:ext cx="1740823" cy="371897"/>
          </a:xfrm>
          <a:prstGeom prst="rect">
            <a:avLst/>
          </a:prstGeom>
          <a:ln>
            <a:noFill/>
          </a:ln>
        </p:spPr>
        <p:txBody>
          <a:bodyPr lIns="0" tIns="0" rIns="0" bIns="0" rtlCol="0" anchor="t">
            <a:spAutoFit/>
          </a:bodyPr>
          <a:lstStyle/>
          <a:p>
            <a:pPr marL="0" lvl="0" indent="0" algn="r" rtl="1">
              <a:lnSpc>
                <a:spcPts val="2937"/>
              </a:lnSpc>
              <a:spcBef>
                <a:spcPct val="0"/>
              </a:spcBef>
            </a:pPr>
            <a:r>
              <a:rPr lang="ar-EG" sz="2349" b="1"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أعضاء الفريق</a:t>
            </a:r>
          </a:p>
        </p:txBody>
      </p:sp>
      <p:sp>
        <p:nvSpPr>
          <p:cNvPr id="17" name="TextBox 17"/>
          <p:cNvSpPr txBox="1"/>
          <p:nvPr/>
        </p:nvSpPr>
        <p:spPr>
          <a:xfrm>
            <a:off x="3871207" y="2130246"/>
            <a:ext cx="1337518" cy="371897"/>
          </a:xfrm>
          <a:prstGeom prst="rect">
            <a:avLst/>
          </a:prstGeom>
          <a:ln>
            <a:noFill/>
          </a:ln>
        </p:spPr>
        <p:txBody>
          <a:bodyPr lIns="0" tIns="0" rIns="0" bIns="0" rtlCol="0" anchor="t">
            <a:spAutoFit/>
          </a:bodyPr>
          <a:lstStyle/>
          <a:p>
            <a:pPr marL="0" lvl="0" indent="0" algn="r" rtl="1">
              <a:lnSpc>
                <a:spcPts val="2937"/>
              </a:lnSpc>
              <a:spcBef>
                <a:spcPct val="0"/>
              </a:spcBef>
            </a:pPr>
            <a:r>
              <a:rPr lang="ar-EG" sz="2349" b="1"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المحتويات</a:t>
            </a:r>
          </a:p>
        </p:txBody>
      </p:sp>
      <p:grpSp>
        <p:nvGrpSpPr>
          <p:cNvPr id="18" name="Group 18"/>
          <p:cNvGrpSpPr/>
          <p:nvPr/>
        </p:nvGrpSpPr>
        <p:grpSpPr>
          <a:xfrm>
            <a:off x="17221276" y="1859138"/>
            <a:ext cx="826200" cy="855600"/>
            <a:chOff x="0" y="0"/>
            <a:chExt cx="1101600" cy="1140800"/>
          </a:xfrm>
        </p:grpSpPr>
        <p:sp>
          <p:nvSpPr>
            <p:cNvPr id="19" name="Freeform 19"/>
            <p:cNvSpPr/>
            <p:nvPr/>
          </p:nvSpPr>
          <p:spPr>
            <a:xfrm>
              <a:off x="0" y="0"/>
              <a:ext cx="1101598" cy="1140714"/>
            </a:xfrm>
            <a:custGeom>
              <a:avLst/>
              <a:gdLst/>
              <a:ahLst/>
              <a:cxnLst/>
              <a:rect l="l" t="t" r="r" b="b"/>
              <a:pathLst>
                <a:path w="1101598" h="1140714">
                  <a:moveTo>
                    <a:pt x="1101598" y="207137"/>
                  </a:moveTo>
                  <a:cubicBezTo>
                    <a:pt x="1101598" y="92710"/>
                    <a:pt x="1008888" y="0"/>
                    <a:pt x="894461" y="0"/>
                  </a:cubicBezTo>
                  <a:lnTo>
                    <a:pt x="207137" y="0"/>
                  </a:lnTo>
                  <a:cubicBezTo>
                    <a:pt x="92710" y="0"/>
                    <a:pt x="0" y="92710"/>
                    <a:pt x="0" y="207137"/>
                  </a:cubicBezTo>
                  <a:lnTo>
                    <a:pt x="0" y="933577"/>
                  </a:lnTo>
                  <a:cubicBezTo>
                    <a:pt x="0" y="1048004"/>
                    <a:pt x="92710" y="1140714"/>
                    <a:pt x="207137" y="1140714"/>
                  </a:cubicBezTo>
                  <a:lnTo>
                    <a:pt x="894461" y="1140714"/>
                  </a:lnTo>
                  <a:cubicBezTo>
                    <a:pt x="1008888" y="1140714"/>
                    <a:pt x="1101598" y="1048004"/>
                    <a:pt x="1101598" y="933577"/>
                  </a:cubicBezTo>
                  <a:close/>
                </a:path>
              </a:pathLst>
            </a:custGeom>
            <a:solidFill>
              <a:srgbClr val="717A43"/>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20" name="TextBox 20"/>
            <p:cNvSpPr txBox="1"/>
            <p:nvPr/>
          </p:nvSpPr>
          <p:spPr>
            <a:xfrm>
              <a:off x="0" y="-9525"/>
              <a:ext cx="1101600" cy="1150325"/>
            </a:xfrm>
            <a:prstGeom prst="rect">
              <a:avLst/>
            </a:prstGeom>
            <a:ln>
              <a:noFill/>
            </a:ln>
          </p:spPr>
          <p:txBody>
            <a:bodyPr lIns="50800" tIns="50800" rIns="50800" bIns="50800" rtlCol="0" anchor="ctr"/>
            <a:lstStyle/>
            <a:p>
              <a:pPr algn="ctr">
                <a:lnSpc>
                  <a:spcPts val="3751"/>
                </a:lnSpc>
              </a:pPr>
              <a:r>
                <a:rPr lang="en-US" sz="3126"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01</a:t>
              </a:r>
            </a:p>
          </p:txBody>
        </p:sp>
      </p:grpSp>
      <p:grpSp>
        <p:nvGrpSpPr>
          <p:cNvPr id="21" name="Group 21"/>
          <p:cNvGrpSpPr/>
          <p:nvPr/>
        </p:nvGrpSpPr>
        <p:grpSpPr>
          <a:xfrm>
            <a:off x="17221276" y="4736760"/>
            <a:ext cx="826200" cy="855600"/>
            <a:chOff x="0" y="0"/>
            <a:chExt cx="1101600" cy="1140800"/>
          </a:xfrm>
        </p:grpSpPr>
        <p:sp>
          <p:nvSpPr>
            <p:cNvPr id="22" name="Freeform 22"/>
            <p:cNvSpPr/>
            <p:nvPr/>
          </p:nvSpPr>
          <p:spPr>
            <a:xfrm>
              <a:off x="0" y="0"/>
              <a:ext cx="1101598" cy="1140714"/>
            </a:xfrm>
            <a:custGeom>
              <a:avLst/>
              <a:gdLst/>
              <a:ahLst/>
              <a:cxnLst/>
              <a:rect l="l" t="t" r="r" b="b"/>
              <a:pathLst>
                <a:path w="1101598" h="1140714">
                  <a:moveTo>
                    <a:pt x="1101598" y="207137"/>
                  </a:moveTo>
                  <a:cubicBezTo>
                    <a:pt x="1101598" y="92710"/>
                    <a:pt x="1008888" y="0"/>
                    <a:pt x="894461" y="0"/>
                  </a:cubicBezTo>
                  <a:lnTo>
                    <a:pt x="207137" y="0"/>
                  </a:lnTo>
                  <a:cubicBezTo>
                    <a:pt x="92710" y="0"/>
                    <a:pt x="0" y="92710"/>
                    <a:pt x="0" y="207137"/>
                  </a:cubicBezTo>
                  <a:lnTo>
                    <a:pt x="0" y="933577"/>
                  </a:lnTo>
                  <a:cubicBezTo>
                    <a:pt x="0" y="1048004"/>
                    <a:pt x="92710" y="1140714"/>
                    <a:pt x="207137" y="1140714"/>
                  </a:cubicBezTo>
                  <a:lnTo>
                    <a:pt x="894461" y="1140714"/>
                  </a:lnTo>
                  <a:cubicBezTo>
                    <a:pt x="1008888" y="1140714"/>
                    <a:pt x="1101598" y="1048004"/>
                    <a:pt x="1101598" y="933577"/>
                  </a:cubicBezTo>
                  <a:close/>
                </a:path>
              </a:pathLst>
            </a:custGeom>
            <a:solidFill>
              <a:srgbClr val="717A43"/>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23" name="TextBox 23"/>
            <p:cNvSpPr txBox="1"/>
            <p:nvPr/>
          </p:nvSpPr>
          <p:spPr>
            <a:xfrm>
              <a:off x="0" y="-9525"/>
              <a:ext cx="1101600" cy="1150325"/>
            </a:xfrm>
            <a:prstGeom prst="rect">
              <a:avLst/>
            </a:prstGeom>
            <a:ln>
              <a:noFill/>
            </a:ln>
          </p:spPr>
          <p:txBody>
            <a:bodyPr lIns="50800" tIns="50800" rIns="50800" bIns="50800" rtlCol="0" anchor="ctr"/>
            <a:lstStyle/>
            <a:p>
              <a:pPr algn="ctr">
                <a:lnSpc>
                  <a:spcPts val="3751"/>
                </a:lnSpc>
              </a:pPr>
              <a:r>
                <a:rPr lang="en-US" sz="3126"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07</a:t>
              </a:r>
            </a:p>
          </p:txBody>
        </p:sp>
      </p:grpSp>
      <p:grpSp>
        <p:nvGrpSpPr>
          <p:cNvPr id="24" name="Group 24"/>
          <p:cNvGrpSpPr/>
          <p:nvPr/>
        </p:nvGrpSpPr>
        <p:grpSpPr>
          <a:xfrm>
            <a:off x="17221276" y="3300135"/>
            <a:ext cx="826200" cy="855600"/>
            <a:chOff x="0" y="0"/>
            <a:chExt cx="1101600" cy="1140800"/>
          </a:xfrm>
        </p:grpSpPr>
        <p:sp>
          <p:nvSpPr>
            <p:cNvPr id="25" name="Freeform 25"/>
            <p:cNvSpPr/>
            <p:nvPr/>
          </p:nvSpPr>
          <p:spPr>
            <a:xfrm>
              <a:off x="0" y="0"/>
              <a:ext cx="1101598" cy="1140714"/>
            </a:xfrm>
            <a:custGeom>
              <a:avLst/>
              <a:gdLst/>
              <a:ahLst/>
              <a:cxnLst/>
              <a:rect l="l" t="t" r="r" b="b"/>
              <a:pathLst>
                <a:path w="1101598" h="1140714">
                  <a:moveTo>
                    <a:pt x="1101598" y="207137"/>
                  </a:moveTo>
                  <a:cubicBezTo>
                    <a:pt x="1101598" y="92710"/>
                    <a:pt x="1008888" y="0"/>
                    <a:pt x="894461" y="0"/>
                  </a:cubicBezTo>
                  <a:lnTo>
                    <a:pt x="207137" y="0"/>
                  </a:lnTo>
                  <a:cubicBezTo>
                    <a:pt x="92710" y="0"/>
                    <a:pt x="0" y="92710"/>
                    <a:pt x="0" y="207137"/>
                  </a:cubicBezTo>
                  <a:lnTo>
                    <a:pt x="0" y="933577"/>
                  </a:lnTo>
                  <a:cubicBezTo>
                    <a:pt x="0" y="1048004"/>
                    <a:pt x="92710" y="1140714"/>
                    <a:pt x="207137" y="1140714"/>
                  </a:cubicBezTo>
                  <a:lnTo>
                    <a:pt x="894461" y="1140714"/>
                  </a:lnTo>
                  <a:cubicBezTo>
                    <a:pt x="1008888" y="1140714"/>
                    <a:pt x="1101598" y="1048004"/>
                    <a:pt x="1101598" y="933577"/>
                  </a:cubicBezTo>
                  <a:close/>
                </a:path>
              </a:pathLst>
            </a:custGeom>
            <a:solidFill>
              <a:srgbClr val="717A43"/>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26" name="TextBox 26"/>
            <p:cNvSpPr txBox="1"/>
            <p:nvPr/>
          </p:nvSpPr>
          <p:spPr>
            <a:xfrm>
              <a:off x="0" y="-9525"/>
              <a:ext cx="1101600" cy="1150325"/>
            </a:xfrm>
            <a:prstGeom prst="rect">
              <a:avLst/>
            </a:prstGeom>
            <a:ln>
              <a:noFill/>
            </a:ln>
          </p:spPr>
          <p:txBody>
            <a:bodyPr lIns="50800" tIns="50800" rIns="50800" bIns="50800" rtlCol="0" anchor="ctr"/>
            <a:lstStyle/>
            <a:p>
              <a:pPr algn="ctr">
                <a:lnSpc>
                  <a:spcPts val="3751"/>
                </a:lnSpc>
              </a:pPr>
              <a:r>
                <a:rPr lang="en-US" sz="3126"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04</a:t>
              </a:r>
            </a:p>
          </p:txBody>
        </p:sp>
      </p:grpSp>
      <p:grpSp>
        <p:nvGrpSpPr>
          <p:cNvPr id="27" name="Group 27"/>
          <p:cNvGrpSpPr/>
          <p:nvPr/>
        </p:nvGrpSpPr>
        <p:grpSpPr>
          <a:xfrm>
            <a:off x="17221276" y="6173385"/>
            <a:ext cx="826200" cy="855600"/>
            <a:chOff x="0" y="0"/>
            <a:chExt cx="1101600" cy="1140800"/>
          </a:xfrm>
        </p:grpSpPr>
        <p:sp>
          <p:nvSpPr>
            <p:cNvPr id="28" name="Freeform 28"/>
            <p:cNvSpPr/>
            <p:nvPr/>
          </p:nvSpPr>
          <p:spPr>
            <a:xfrm>
              <a:off x="0" y="0"/>
              <a:ext cx="1101598" cy="1140714"/>
            </a:xfrm>
            <a:custGeom>
              <a:avLst/>
              <a:gdLst/>
              <a:ahLst/>
              <a:cxnLst/>
              <a:rect l="l" t="t" r="r" b="b"/>
              <a:pathLst>
                <a:path w="1101598" h="1140714">
                  <a:moveTo>
                    <a:pt x="1101598" y="207137"/>
                  </a:moveTo>
                  <a:cubicBezTo>
                    <a:pt x="1101598" y="92710"/>
                    <a:pt x="1008888" y="0"/>
                    <a:pt x="894461" y="0"/>
                  </a:cubicBezTo>
                  <a:lnTo>
                    <a:pt x="207137" y="0"/>
                  </a:lnTo>
                  <a:cubicBezTo>
                    <a:pt x="92710" y="0"/>
                    <a:pt x="0" y="92710"/>
                    <a:pt x="0" y="207137"/>
                  </a:cubicBezTo>
                  <a:lnTo>
                    <a:pt x="0" y="933577"/>
                  </a:lnTo>
                  <a:cubicBezTo>
                    <a:pt x="0" y="1048004"/>
                    <a:pt x="92710" y="1140714"/>
                    <a:pt x="207137" y="1140714"/>
                  </a:cubicBezTo>
                  <a:lnTo>
                    <a:pt x="894461" y="1140714"/>
                  </a:lnTo>
                  <a:cubicBezTo>
                    <a:pt x="1008888" y="1140714"/>
                    <a:pt x="1101598" y="1048004"/>
                    <a:pt x="1101598" y="933577"/>
                  </a:cubicBezTo>
                  <a:close/>
                </a:path>
              </a:pathLst>
            </a:custGeom>
            <a:solidFill>
              <a:srgbClr val="717A43"/>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29" name="TextBox 29"/>
            <p:cNvSpPr txBox="1"/>
            <p:nvPr/>
          </p:nvSpPr>
          <p:spPr>
            <a:xfrm>
              <a:off x="0" y="-9525"/>
              <a:ext cx="1101600" cy="1150325"/>
            </a:xfrm>
            <a:prstGeom prst="rect">
              <a:avLst/>
            </a:prstGeom>
            <a:ln>
              <a:noFill/>
            </a:ln>
          </p:spPr>
          <p:txBody>
            <a:bodyPr lIns="50800" tIns="50800" rIns="50800" bIns="50800" rtlCol="0" anchor="ctr"/>
            <a:lstStyle/>
            <a:p>
              <a:pPr algn="ctr">
                <a:lnSpc>
                  <a:spcPts val="3751"/>
                </a:lnSpc>
              </a:pPr>
              <a:r>
                <a:rPr lang="en-US" sz="3126"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10</a:t>
              </a:r>
            </a:p>
          </p:txBody>
        </p:sp>
      </p:grpSp>
      <p:grpSp>
        <p:nvGrpSpPr>
          <p:cNvPr id="30" name="Group 30"/>
          <p:cNvGrpSpPr/>
          <p:nvPr/>
        </p:nvGrpSpPr>
        <p:grpSpPr>
          <a:xfrm>
            <a:off x="17221276" y="7610010"/>
            <a:ext cx="826200" cy="855600"/>
            <a:chOff x="0" y="0"/>
            <a:chExt cx="1101600" cy="1140800"/>
          </a:xfrm>
        </p:grpSpPr>
        <p:sp>
          <p:nvSpPr>
            <p:cNvPr id="31" name="Freeform 31"/>
            <p:cNvSpPr/>
            <p:nvPr/>
          </p:nvSpPr>
          <p:spPr>
            <a:xfrm>
              <a:off x="0" y="0"/>
              <a:ext cx="1101598" cy="1140714"/>
            </a:xfrm>
            <a:custGeom>
              <a:avLst/>
              <a:gdLst/>
              <a:ahLst/>
              <a:cxnLst/>
              <a:rect l="l" t="t" r="r" b="b"/>
              <a:pathLst>
                <a:path w="1101598" h="1140714">
                  <a:moveTo>
                    <a:pt x="1101598" y="207137"/>
                  </a:moveTo>
                  <a:cubicBezTo>
                    <a:pt x="1101598" y="92710"/>
                    <a:pt x="1008888" y="0"/>
                    <a:pt x="894461" y="0"/>
                  </a:cubicBezTo>
                  <a:lnTo>
                    <a:pt x="207137" y="0"/>
                  </a:lnTo>
                  <a:cubicBezTo>
                    <a:pt x="92710" y="0"/>
                    <a:pt x="0" y="92710"/>
                    <a:pt x="0" y="207137"/>
                  </a:cubicBezTo>
                  <a:lnTo>
                    <a:pt x="0" y="933577"/>
                  </a:lnTo>
                  <a:cubicBezTo>
                    <a:pt x="0" y="1048004"/>
                    <a:pt x="92710" y="1140714"/>
                    <a:pt x="207137" y="1140714"/>
                  </a:cubicBezTo>
                  <a:lnTo>
                    <a:pt x="894461" y="1140714"/>
                  </a:lnTo>
                  <a:cubicBezTo>
                    <a:pt x="1008888" y="1140714"/>
                    <a:pt x="1101598" y="1048004"/>
                    <a:pt x="1101598" y="933577"/>
                  </a:cubicBezTo>
                  <a:close/>
                </a:path>
              </a:pathLst>
            </a:custGeom>
            <a:solidFill>
              <a:srgbClr val="717A43"/>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32" name="TextBox 32"/>
            <p:cNvSpPr txBox="1"/>
            <p:nvPr/>
          </p:nvSpPr>
          <p:spPr>
            <a:xfrm>
              <a:off x="0" y="-9525"/>
              <a:ext cx="1101600" cy="1150325"/>
            </a:xfrm>
            <a:prstGeom prst="rect">
              <a:avLst/>
            </a:prstGeom>
            <a:ln>
              <a:noFill/>
            </a:ln>
          </p:spPr>
          <p:txBody>
            <a:bodyPr lIns="50800" tIns="50800" rIns="50800" bIns="50800" rtlCol="0" anchor="ctr"/>
            <a:lstStyle/>
            <a:p>
              <a:pPr algn="ctr">
                <a:lnSpc>
                  <a:spcPts val="3751"/>
                </a:lnSpc>
              </a:pPr>
              <a:r>
                <a:rPr lang="en-US" sz="3126"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13</a:t>
              </a:r>
            </a:p>
          </p:txBody>
        </p:sp>
      </p:grpSp>
      <p:grpSp>
        <p:nvGrpSpPr>
          <p:cNvPr id="33" name="Group 33"/>
          <p:cNvGrpSpPr/>
          <p:nvPr/>
        </p:nvGrpSpPr>
        <p:grpSpPr>
          <a:xfrm>
            <a:off x="11267303" y="1840264"/>
            <a:ext cx="826200" cy="6606472"/>
            <a:chOff x="0" y="0"/>
            <a:chExt cx="1101600" cy="8808630"/>
          </a:xfrm>
        </p:grpSpPr>
        <p:grpSp>
          <p:nvGrpSpPr>
            <p:cNvPr id="34" name="Group 34"/>
            <p:cNvGrpSpPr/>
            <p:nvPr/>
          </p:nvGrpSpPr>
          <p:grpSpPr>
            <a:xfrm>
              <a:off x="0" y="0"/>
              <a:ext cx="1101600" cy="1140800"/>
              <a:chOff x="0" y="0"/>
              <a:chExt cx="1101600" cy="1140800"/>
            </a:xfrm>
          </p:grpSpPr>
          <p:sp>
            <p:nvSpPr>
              <p:cNvPr id="35" name="Freeform 35"/>
              <p:cNvSpPr/>
              <p:nvPr/>
            </p:nvSpPr>
            <p:spPr>
              <a:xfrm>
                <a:off x="0" y="0"/>
                <a:ext cx="1101598" cy="1140714"/>
              </a:xfrm>
              <a:custGeom>
                <a:avLst/>
                <a:gdLst/>
                <a:ahLst/>
                <a:cxnLst/>
                <a:rect l="l" t="t" r="r" b="b"/>
                <a:pathLst>
                  <a:path w="1101598" h="1140714">
                    <a:moveTo>
                      <a:pt x="1101598" y="207137"/>
                    </a:moveTo>
                    <a:cubicBezTo>
                      <a:pt x="1101598" y="92710"/>
                      <a:pt x="1008888" y="0"/>
                      <a:pt x="894461" y="0"/>
                    </a:cubicBezTo>
                    <a:lnTo>
                      <a:pt x="207137" y="0"/>
                    </a:lnTo>
                    <a:cubicBezTo>
                      <a:pt x="92710" y="0"/>
                      <a:pt x="0" y="92710"/>
                      <a:pt x="0" y="207137"/>
                    </a:cubicBezTo>
                    <a:lnTo>
                      <a:pt x="0" y="933577"/>
                    </a:lnTo>
                    <a:cubicBezTo>
                      <a:pt x="0" y="1048004"/>
                      <a:pt x="92710" y="1140714"/>
                      <a:pt x="207137" y="1140714"/>
                    </a:cubicBezTo>
                    <a:lnTo>
                      <a:pt x="894461" y="1140714"/>
                    </a:lnTo>
                    <a:cubicBezTo>
                      <a:pt x="1008888" y="1140714"/>
                      <a:pt x="1101598" y="1048004"/>
                      <a:pt x="1101598" y="933577"/>
                    </a:cubicBezTo>
                    <a:close/>
                  </a:path>
                </a:pathLst>
              </a:custGeom>
              <a:solidFill>
                <a:srgbClr val="717A43"/>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36" name="TextBox 36"/>
              <p:cNvSpPr txBox="1"/>
              <p:nvPr/>
            </p:nvSpPr>
            <p:spPr>
              <a:xfrm>
                <a:off x="0" y="-9525"/>
                <a:ext cx="1101600" cy="1150325"/>
              </a:xfrm>
              <a:prstGeom prst="rect">
                <a:avLst/>
              </a:prstGeom>
              <a:ln>
                <a:noFill/>
              </a:ln>
            </p:spPr>
            <p:txBody>
              <a:bodyPr lIns="50800" tIns="50800" rIns="50800" bIns="50800" rtlCol="0" anchor="ctr"/>
              <a:lstStyle/>
              <a:p>
                <a:pPr algn="ctr">
                  <a:lnSpc>
                    <a:spcPts val="3751"/>
                  </a:lnSpc>
                </a:pPr>
                <a:r>
                  <a:rPr lang="en-US" sz="3126"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02</a:t>
                </a:r>
              </a:p>
            </p:txBody>
          </p:sp>
        </p:grpSp>
        <p:grpSp>
          <p:nvGrpSpPr>
            <p:cNvPr id="37" name="Group 37"/>
            <p:cNvGrpSpPr/>
            <p:nvPr/>
          </p:nvGrpSpPr>
          <p:grpSpPr>
            <a:xfrm>
              <a:off x="0" y="3836830"/>
              <a:ext cx="1101600" cy="1140800"/>
              <a:chOff x="0" y="0"/>
              <a:chExt cx="1101600" cy="1140800"/>
            </a:xfrm>
          </p:grpSpPr>
          <p:sp>
            <p:nvSpPr>
              <p:cNvPr id="38" name="Freeform 38"/>
              <p:cNvSpPr/>
              <p:nvPr/>
            </p:nvSpPr>
            <p:spPr>
              <a:xfrm>
                <a:off x="0" y="0"/>
                <a:ext cx="1101598" cy="1140714"/>
              </a:xfrm>
              <a:custGeom>
                <a:avLst/>
                <a:gdLst/>
                <a:ahLst/>
                <a:cxnLst/>
                <a:rect l="l" t="t" r="r" b="b"/>
                <a:pathLst>
                  <a:path w="1101598" h="1140714">
                    <a:moveTo>
                      <a:pt x="1101598" y="207137"/>
                    </a:moveTo>
                    <a:cubicBezTo>
                      <a:pt x="1101598" y="92710"/>
                      <a:pt x="1008888" y="0"/>
                      <a:pt x="894461" y="0"/>
                    </a:cubicBezTo>
                    <a:lnTo>
                      <a:pt x="207137" y="0"/>
                    </a:lnTo>
                    <a:cubicBezTo>
                      <a:pt x="92710" y="0"/>
                      <a:pt x="0" y="92710"/>
                      <a:pt x="0" y="207137"/>
                    </a:cubicBezTo>
                    <a:lnTo>
                      <a:pt x="0" y="933577"/>
                    </a:lnTo>
                    <a:cubicBezTo>
                      <a:pt x="0" y="1048004"/>
                      <a:pt x="92710" y="1140714"/>
                      <a:pt x="207137" y="1140714"/>
                    </a:cubicBezTo>
                    <a:lnTo>
                      <a:pt x="894461" y="1140714"/>
                    </a:lnTo>
                    <a:cubicBezTo>
                      <a:pt x="1008888" y="1140714"/>
                      <a:pt x="1101598" y="1048004"/>
                      <a:pt x="1101598" y="933577"/>
                    </a:cubicBezTo>
                    <a:close/>
                  </a:path>
                </a:pathLst>
              </a:custGeom>
              <a:solidFill>
                <a:srgbClr val="717A43"/>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39" name="TextBox 39"/>
              <p:cNvSpPr txBox="1"/>
              <p:nvPr/>
            </p:nvSpPr>
            <p:spPr>
              <a:xfrm>
                <a:off x="0" y="-9525"/>
                <a:ext cx="1101600" cy="1150325"/>
              </a:xfrm>
              <a:prstGeom prst="rect">
                <a:avLst/>
              </a:prstGeom>
              <a:ln>
                <a:noFill/>
              </a:ln>
            </p:spPr>
            <p:txBody>
              <a:bodyPr lIns="50800" tIns="50800" rIns="50800" bIns="50800" rtlCol="0" anchor="ctr"/>
              <a:lstStyle/>
              <a:p>
                <a:pPr algn="ctr">
                  <a:lnSpc>
                    <a:spcPts val="3751"/>
                  </a:lnSpc>
                </a:pPr>
                <a:r>
                  <a:rPr lang="en-US" sz="3126"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08</a:t>
                </a:r>
              </a:p>
            </p:txBody>
          </p:sp>
        </p:grpSp>
        <p:grpSp>
          <p:nvGrpSpPr>
            <p:cNvPr id="40" name="Group 40"/>
            <p:cNvGrpSpPr/>
            <p:nvPr/>
          </p:nvGrpSpPr>
          <p:grpSpPr>
            <a:xfrm>
              <a:off x="0" y="1921330"/>
              <a:ext cx="1101600" cy="1140800"/>
              <a:chOff x="0" y="0"/>
              <a:chExt cx="1101600" cy="1140800"/>
            </a:xfrm>
          </p:grpSpPr>
          <p:sp>
            <p:nvSpPr>
              <p:cNvPr id="41" name="Freeform 41"/>
              <p:cNvSpPr/>
              <p:nvPr/>
            </p:nvSpPr>
            <p:spPr>
              <a:xfrm>
                <a:off x="0" y="0"/>
                <a:ext cx="1101598" cy="1140714"/>
              </a:xfrm>
              <a:custGeom>
                <a:avLst/>
                <a:gdLst/>
                <a:ahLst/>
                <a:cxnLst/>
                <a:rect l="l" t="t" r="r" b="b"/>
                <a:pathLst>
                  <a:path w="1101598" h="1140714">
                    <a:moveTo>
                      <a:pt x="1101598" y="207137"/>
                    </a:moveTo>
                    <a:cubicBezTo>
                      <a:pt x="1101598" y="92710"/>
                      <a:pt x="1008888" y="0"/>
                      <a:pt x="894461" y="0"/>
                    </a:cubicBezTo>
                    <a:lnTo>
                      <a:pt x="207137" y="0"/>
                    </a:lnTo>
                    <a:cubicBezTo>
                      <a:pt x="92710" y="0"/>
                      <a:pt x="0" y="92710"/>
                      <a:pt x="0" y="207137"/>
                    </a:cubicBezTo>
                    <a:lnTo>
                      <a:pt x="0" y="933577"/>
                    </a:lnTo>
                    <a:cubicBezTo>
                      <a:pt x="0" y="1048004"/>
                      <a:pt x="92710" y="1140714"/>
                      <a:pt x="207137" y="1140714"/>
                    </a:cubicBezTo>
                    <a:lnTo>
                      <a:pt x="894461" y="1140714"/>
                    </a:lnTo>
                    <a:cubicBezTo>
                      <a:pt x="1008888" y="1140714"/>
                      <a:pt x="1101598" y="1048004"/>
                      <a:pt x="1101598" y="933577"/>
                    </a:cubicBezTo>
                    <a:close/>
                  </a:path>
                </a:pathLst>
              </a:custGeom>
              <a:solidFill>
                <a:srgbClr val="717A43"/>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42" name="TextBox 42"/>
              <p:cNvSpPr txBox="1"/>
              <p:nvPr/>
            </p:nvSpPr>
            <p:spPr>
              <a:xfrm>
                <a:off x="0" y="-9525"/>
                <a:ext cx="1101600" cy="1150325"/>
              </a:xfrm>
              <a:prstGeom prst="rect">
                <a:avLst/>
              </a:prstGeom>
              <a:ln>
                <a:noFill/>
              </a:ln>
            </p:spPr>
            <p:txBody>
              <a:bodyPr lIns="50800" tIns="50800" rIns="50800" bIns="50800" rtlCol="0" anchor="ctr"/>
              <a:lstStyle/>
              <a:p>
                <a:pPr algn="ctr">
                  <a:lnSpc>
                    <a:spcPts val="3751"/>
                  </a:lnSpc>
                </a:pPr>
                <a:r>
                  <a:rPr lang="en-US" sz="3126"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05</a:t>
                </a:r>
              </a:p>
            </p:txBody>
          </p:sp>
        </p:grpSp>
        <p:grpSp>
          <p:nvGrpSpPr>
            <p:cNvPr id="43" name="Group 43"/>
            <p:cNvGrpSpPr/>
            <p:nvPr/>
          </p:nvGrpSpPr>
          <p:grpSpPr>
            <a:xfrm>
              <a:off x="0" y="5752330"/>
              <a:ext cx="1101600" cy="1140800"/>
              <a:chOff x="0" y="0"/>
              <a:chExt cx="1101600" cy="1140800"/>
            </a:xfrm>
          </p:grpSpPr>
          <p:sp>
            <p:nvSpPr>
              <p:cNvPr id="44" name="Freeform 44"/>
              <p:cNvSpPr/>
              <p:nvPr/>
            </p:nvSpPr>
            <p:spPr>
              <a:xfrm>
                <a:off x="0" y="0"/>
                <a:ext cx="1101598" cy="1140714"/>
              </a:xfrm>
              <a:custGeom>
                <a:avLst/>
                <a:gdLst/>
                <a:ahLst/>
                <a:cxnLst/>
                <a:rect l="l" t="t" r="r" b="b"/>
                <a:pathLst>
                  <a:path w="1101598" h="1140714">
                    <a:moveTo>
                      <a:pt x="1101598" y="207137"/>
                    </a:moveTo>
                    <a:cubicBezTo>
                      <a:pt x="1101598" y="92710"/>
                      <a:pt x="1008888" y="0"/>
                      <a:pt x="894461" y="0"/>
                    </a:cubicBezTo>
                    <a:lnTo>
                      <a:pt x="207137" y="0"/>
                    </a:lnTo>
                    <a:cubicBezTo>
                      <a:pt x="92710" y="0"/>
                      <a:pt x="0" y="92710"/>
                      <a:pt x="0" y="207137"/>
                    </a:cubicBezTo>
                    <a:lnTo>
                      <a:pt x="0" y="933577"/>
                    </a:lnTo>
                    <a:cubicBezTo>
                      <a:pt x="0" y="1048004"/>
                      <a:pt x="92710" y="1140714"/>
                      <a:pt x="207137" y="1140714"/>
                    </a:cubicBezTo>
                    <a:lnTo>
                      <a:pt x="894461" y="1140714"/>
                    </a:lnTo>
                    <a:cubicBezTo>
                      <a:pt x="1008888" y="1140714"/>
                      <a:pt x="1101598" y="1048004"/>
                      <a:pt x="1101598" y="933577"/>
                    </a:cubicBezTo>
                    <a:close/>
                  </a:path>
                </a:pathLst>
              </a:custGeom>
              <a:solidFill>
                <a:srgbClr val="717A43"/>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45" name="TextBox 45"/>
              <p:cNvSpPr txBox="1"/>
              <p:nvPr/>
            </p:nvSpPr>
            <p:spPr>
              <a:xfrm>
                <a:off x="0" y="-9525"/>
                <a:ext cx="1101600" cy="1150325"/>
              </a:xfrm>
              <a:prstGeom prst="rect">
                <a:avLst/>
              </a:prstGeom>
              <a:ln>
                <a:noFill/>
              </a:ln>
            </p:spPr>
            <p:txBody>
              <a:bodyPr lIns="50800" tIns="50800" rIns="50800" bIns="50800" rtlCol="0" anchor="ctr"/>
              <a:lstStyle/>
              <a:p>
                <a:pPr algn="ctr">
                  <a:lnSpc>
                    <a:spcPts val="3751"/>
                  </a:lnSpc>
                </a:pPr>
                <a:r>
                  <a:rPr lang="en-US" sz="3126"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11</a:t>
                </a:r>
              </a:p>
            </p:txBody>
          </p:sp>
        </p:grpSp>
        <p:grpSp>
          <p:nvGrpSpPr>
            <p:cNvPr id="46" name="Group 46"/>
            <p:cNvGrpSpPr/>
            <p:nvPr/>
          </p:nvGrpSpPr>
          <p:grpSpPr>
            <a:xfrm>
              <a:off x="0" y="7667830"/>
              <a:ext cx="1101600" cy="1140800"/>
              <a:chOff x="0" y="0"/>
              <a:chExt cx="1101600" cy="1140800"/>
            </a:xfrm>
          </p:grpSpPr>
          <p:sp>
            <p:nvSpPr>
              <p:cNvPr id="47" name="Freeform 47"/>
              <p:cNvSpPr/>
              <p:nvPr/>
            </p:nvSpPr>
            <p:spPr>
              <a:xfrm>
                <a:off x="0" y="0"/>
                <a:ext cx="1101598" cy="1140714"/>
              </a:xfrm>
              <a:custGeom>
                <a:avLst/>
                <a:gdLst/>
                <a:ahLst/>
                <a:cxnLst/>
                <a:rect l="l" t="t" r="r" b="b"/>
                <a:pathLst>
                  <a:path w="1101598" h="1140714">
                    <a:moveTo>
                      <a:pt x="1101598" y="207137"/>
                    </a:moveTo>
                    <a:cubicBezTo>
                      <a:pt x="1101598" y="92710"/>
                      <a:pt x="1008888" y="0"/>
                      <a:pt x="894461" y="0"/>
                    </a:cubicBezTo>
                    <a:lnTo>
                      <a:pt x="207137" y="0"/>
                    </a:lnTo>
                    <a:cubicBezTo>
                      <a:pt x="92710" y="0"/>
                      <a:pt x="0" y="92710"/>
                      <a:pt x="0" y="207137"/>
                    </a:cubicBezTo>
                    <a:lnTo>
                      <a:pt x="0" y="933577"/>
                    </a:lnTo>
                    <a:cubicBezTo>
                      <a:pt x="0" y="1048004"/>
                      <a:pt x="92710" y="1140714"/>
                      <a:pt x="207137" y="1140714"/>
                    </a:cubicBezTo>
                    <a:lnTo>
                      <a:pt x="894461" y="1140714"/>
                    </a:lnTo>
                    <a:cubicBezTo>
                      <a:pt x="1008888" y="1140714"/>
                      <a:pt x="1101598" y="1048004"/>
                      <a:pt x="1101598" y="933577"/>
                    </a:cubicBezTo>
                    <a:close/>
                  </a:path>
                </a:pathLst>
              </a:custGeom>
              <a:solidFill>
                <a:srgbClr val="717A43"/>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48" name="TextBox 48"/>
              <p:cNvSpPr txBox="1"/>
              <p:nvPr/>
            </p:nvSpPr>
            <p:spPr>
              <a:xfrm>
                <a:off x="0" y="-9525"/>
                <a:ext cx="1101600" cy="1150325"/>
              </a:xfrm>
              <a:prstGeom prst="rect">
                <a:avLst/>
              </a:prstGeom>
              <a:ln>
                <a:noFill/>
              </a:ln>
            </p:spPr>
            <p:txBody>
              <a:bodyPr lIns="50800" tIns="50800" rIns="50800" bIns="50800" rtlCol="0" anchor="ctr"/>
              <a:lstStyle/>
              <a:p>
                <a:pPr algn="ctr">
                  <a:lnSpc>
                    <a:spcPts val="3751"/>
                  </a:lnSpc>
                </a:pPr>
                <a:r>
                  <a:rPr lang="en-US" sz="3126"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14</a:t>
                </a:r>
              </a:p>
            </p:txBody>
          </p:sp>
        </p:grpSp>
      </p:grpSp>
      <p:grpSp>
        <p:nvGrpSpPr>
          <p:cNvPr id="49" name="Group 49"/>
          <p:cNvGrpSpPr/>
          <p:nvPr/>
        </p:nvGrpSpPr>
        <p:grpSpPr>
          <a:xfrm>
            <a:off x="5458567" y="1851994"/>
            <a:ext cx="826200" cy="6613616"/>
            <a:chOff x="0" y="-9525"/>
            <a:chExt cx="1101600" cy="8818155"/>
          </a:xfrm>
        </p:grpSpPr>
        <p:grpSp>
          <p:nvGrpSpPr>
            <p:cNvPr id="50" name="Group 50"/>
            <p:cNvGrpSpPr/>
            <p:nvPr/>
          </p:nvGrpSpPr>
          <p:grpSpPr>
            <a:xfrm>
              <a:off x="0" y="-9525"/>
              <a:ext cx="1101600" cy="1150325"/>
              <a:chOff x="0" y="-9525"/>
              <a:chExt cx="1101600" cy="1150325"/>
            </a:xfrm>
          </p:grpSpPr>
          <p:sp>
            <p:nvSpPr>
              <p:cNvPr id="51" name="Freeform 51"/>
              <p:cNvSpPr/>
              <p:nvPr/>
            </p:nvSpPr>
            <p:spPr>
              <a:xfrm>
                <a:off x="0" y="0"/>
                <a:ext cx="1101598" cy="1140715"/>
              </a:xfrm>
              <a:custGeom>
                <a:avLst/>
                <a:gdLst/>
                <a:ahLst/>
                <a:cxnLst/>
                <a:rect l="l" t="t" r="r" b="b"/>
                <a:pathLst>
                  <a:path w="1101598" h="1140714">
                    <a:moveTo>
                      <a:pt x="1101598" y="207137"/>
                    </a:moveTo>
                    <a:cubicBezTo>
                      <a:pt x="1101598" y="92710"/>
                      <a:pt x="1008888" y="0"/>
                      <a:pt x="894461" y="0"/>
                    </a:cubicBezTo>
                    <a:lnTo>
                      <a:pt x="207137" y="0"/>
                    </a:lnTo>
                    <a:cubicBezTo>
                      <a:pt x="92710" y="0"/>
                      <a:pt x="0" y="92710"/>
                      <a:pt x="0" y="207137"/>
                    </a:cubicBezTo>
                    <a:lnTo>
                      <a:pt x="0" y="933577"/>
                    </a:lnTo>
                    <a:cubicBezTo>
                      <a:pt x="0" y="1048004"/>
                      <a:pt x="92710" y="1140714"/>
                      <a:pt x="207137" y="1140714"/>
                    </a:cubicBezTo>
                    <a:lnTo>
                      <a:pt x="894461" y="1140714"/>
                    </a:lnTo>
                    <a:cubicBezTo>
                      <a:pt x="1008888" y="1140714"/>
                      <a:pt x="1101598" y="1048004"/>
                      <a:pt x="1101598" y="933577"/>
                    </a:cubicBezTo>
                    <a:close/>
                  </a:path>
                </a:pathLst>
              </a:custGeom>
              <a:solidFill>
                <a:srgbClr val="717A43"/>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52" name="TextBox 52"/>
              <p:cNvSpPr txBox="1"/>
              <p:nvPr/>
            </p:nvSpPr>
            <p:spPr>
              <a:xfrm>
                <a:off x="0" y="-9525"/>
                <a:ext cx="1101600" cy="1150325"/>
              </a:xfrm>
              <a:prstGeom prst="rect">
                <a:avLst/>
              </a:prstGeom>
              <a:ln>
                <a:noFill/>
              </a:ln>
            </p:spPr>
            <p:txBody>
              <a:bodyPr lIns="50800" tIns="50800" rIns="50800" bIns="50800" rtlCol="0" anchor="ctr"/>
              <a:lstStyle/>
              <a:p>
                <a:pPr algn="ctr">
                  <a:lnSpc>
                    <a:spcPts val="3751"/>
                  </a:lnSpc>
                </a:pPr>
                <a:r>
                  <a:rPr lang="en-US" sz="3126" b="1"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03</a:t>
                </a:r>
              </a:p>
            </p:txBody>
          </p:sp>
        </p:grpSp>
        <p:grpSp>
          <p:nvGrpSpPr>
            <p:cNvPr id="53" name="Group 53"/>
            <p:cNvGrpSpPr/>
            <p:nvPr/>
          </p:nvGrpSpPr>
          <p:grpSpPr>
            <a:xfrm>
              <a:off x="0" y="3827305"/>
              <a:ext cx="1101600" cy="1150326"/>
              <a:chOff x="0" y="-9525"/>
              <a:chExt cx="1101600" cy="1150326"/>
            </a:xfrm>
          </p:grpSpPr>
          <p:sp>
            <p:nvSpPr>
              <p:cNvPr id="54" name="Freeform 54"/>
              <p:cNvSpPr/>
              <p:nvPr/>
            </p:nvSpPr>
            <p:spPr>
              <a:xfrm>
                <a:off x="0" y="0"/>
                <a:ext cx="1101598" cy="1140714"/>
              </a:xfrm>
              <a:custGeom>
                <a:avLst/>
                <a:gdLst/>
                <a:ahLst/>
                <a:cxnLst/>
                <a:rect l="l" t="t" r="r" b="b"/>
                <a:pathLst>
                  <a:path w="1101598" h="1140714">
                    <a:moveTo>
                      <a:pt x="1101598" y="207137"/>
                    </a:moveTo>
                    <a:cubicBezTo>
                      <a:pt x="1101598" y="92710"/>
                      <a:pt x="1008888" y="0"/>
                      <a:pt x="894461" y="0"/>
                    </a:cubicBezTo>
                    <a:lnTo>
                      <a:pt x="207137" y="0"/>
                    </a:lnTo>
                    <a:cubicBezTo>
                      <a:pt x="92710" y="0"/>
                      <a:pt x="0" y="92710"/>
                      <a:pt x="0" y="207137"/>
                    </a:cubicBezTo>
                    <a:lnTo>
                      <a:pt x="0" y="933577"/>
                    </a:lnTo>
                    <a:cubicBezTo>
                      <a:pt x="0" y="1048004"/>
                      <a:pt x="92710" y="1140714"/>
                      <a:pt x="207137" y="1140714"/>
                    </a:cubicBezTo>
                    <a:lnTo>
                      <a:pt x="894461" y="1140714"/>
                    </a:lnTo>
                    <a:cubicBezTo>
                      <a:pt x="1008888" y="1140714"/>
                      <a:pt x="1101598" y="1048004"/>
                      <a:pt x="1101598" y="933577"/>
                    </a:cubicBezTo>
                    <a:close/>
                  </a:path>
                </a:pathLst>
              </a:custGeom>
              <a:solidFill>
                <a:srgbClr val="717A43"/>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55" name="TextBox 55"/>
              <p:cNvSpPr txBox="1"/>
              <p:nvPr/>
            </p:nvSpPr>
            <p:spPr>
              <a:xfrm>
                <a:off x="0" y="-9525"/>
                <a:ext cx="1101600" cy="1150325"/>
              </a:xfrm>
              <a:prstGeom prst="rect">
                <a:avLst/>
              </a:prstGeom>
              <a:ln>
                <a:noFill/>
              </a:ln>
            </p:spPr>
            <p:txBody>
              <a:bodyPr lIns="50800" tIns="50800" rIns="50800" bIns="50800" rtlCol="0" anchor="ctr"/>
              <a:lstStyle/>
              <a:p>
                <a:pPr algn="ctr">
                  <a:lnSpc>
                    <a:spcPts val="3751"/>
                  </a:lnSpc>
                </a:pPr>
                <a:r>
                  <a:rPr lang="en-US" sz="3126" b="1" dirty="0">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09</a:t>
                </a:r>
              </a:p>
            </p:txBody>
          </p:sp>
        </p:grpSp>
        <p:grpSp>
          <p:nvGrpSpPr>
            <p:cNvPr id="56" name="Group 56"/>
            <p:cNvGrpSpPr/>
            <p:nvPr/>
          </p:nvGrpSpPr>
          <p:grpSpPr>
            <a:xfrm>
              <a:off x="0" y="1921330"/>
              <a:ext cx="1101600" cy="1140800"/>
              <a:chOff x="0" y="0"/>
              <a:chExt cx="1101600" cy="1140800"/>
            </a:xfrm>
          </p:grpSpPr>
          <p:sp>
            <p:nvSpPr>
              <p:cNvPr id="57" name="Freeform 57"/>
              <p:cNvSpPr/>
              <p:nvPr/>
            </p:nvSpPr>
            <p:spPr>
              <a:xfrm>
                <a:off x="0" y="0"/>
                <a:ext cx="1101598" cy="1140714"/>
              </a:xfrm>
              <a:custGeom>
                <a:avLst/>
                <a:gdLst/>
                <a:ahLst/>
                <a:cxnLst/>
                <a:rect l="l" t="t" r="r" b="b"/>
                <a:pathLst>
                  <a:path w="1101598" h="1140714">
                    <a:moveTo>
                      <a:pt x="1101598" y="207137"/>
                    </a:moveTo>
                    <a:cubicBezTo>
                      <a:pt x="1101598" y="92710"/>
                      <a:pt x="1008888" y="0"/>
                      <a:pt x="894461" y="0"/>
                    </a:cubicBezTo>
                    <a:lnTo>
                      <a:pt x="207137" y="0"/>
                    </a:lnTo>
                    <a:cubicBezTo>
                      <a:pt x="92710" y="0"/>
                      <a:pt x="0" y="92710"/>
                      <a:pt x="0" y="207137"/>
                    </a:cubicBezTo>
                    <a:lnTo>
                      <a:pt x="0" y="933577"/>
                    </a:lnTo>
                    <a:cubicBezTo>
                      <a:pt x="0" y="1048004"/>
                      <a:pt x="92710" y="1140714"/>
                      <a:pt x="207137" y="1140714"/>
                    </a:cubicBezTo>
                    <a:lnTo>
                      <a:pt x="894461" y="1140714"/>
                    </a:lnTo>
                    <a:cubicBezTo>
                      <a:pt x="1008888" y="1140714"/>
                      <a:pt x="1101598" y="1048004"/>
                      <a:pt x="1101598" y="933577"/>
                    </a:cubicBezTo>
                    <a:close/>
                  </a:path>
                </a:pathLst>
              </a:custGeom>
              <a:solidFill>
                <a:srgbClr val="717A43"/>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58" name="TextBox 58"/>
              <p:cNvSpPr txBox="1"/>
              <p:nvPr/>
            </p:nvSpPr>
            <p:spPr>
              <a:xfrm>
                <a:off x="0" y="-9525"/>
                <a:ext cx="1101600" cy="1150325"/>
              </a:xfrm>
              <a:prstGeom prst="rect">
                <a:avLst/>
              </a:prstGeom>
              <a:ln>
                <a:noFill/>
              </a:ln>
            </p:spPr>
            <p:txBody>
              <a:bodyPr lIns="50800" tIns="50800" rIns="50800" bIns="50800" rtlCol="0" anchor="ctr"/>
              <a:lstStyle/>
              <a:p>
                <a:pPr algn="ctr">
                  <a:lnSpc>
                    <a:spcPts val="3751"/>
                  </a:lnSpc>
                </a:pPr>
                <a:r>
                  <a:rPr lang="en-US" sz="3126"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06</a:t>
                </a:r>
              </a:p>
            </p:txBody>
          </p:sp>
        </p:grpSp>
        <p:grpSp>
          <p:nvGrpSpPr>
            <p:cNvPr id="59" name="Group 59"/>
            <p:cNvGrpSpPr/>
            <p:nvPr/>
          </p:nvGrpSpPr>
          <p:grpSpPr>
            <a:xfrm>
              <a:off x="0" y="5742805"/>
              <a:ext cx="1101600" cy="1150326"/>
              <a:chOff x="0" y="-9525"/>
              <a:chExt cx="1101600" cy="1150326"/>
            </a:xfrm>
          </p:grpSpPr>
          <p:sp>
            <p:nvSpPr>
              <p:cNvPr id="60" name="Freeform 60"/>
              <p:cNvSpPr/>
              <p:nvPr/>
            </p:nvSpPr>
            <p:spPr>
              <a:xfrm>
                <a:off x="0" y="0"/>
                <a:ext cx="1101598" cy="1140714"/>
              </a:xfrm>
              <a:custGeom>
                <a:avLst/>
                <a:gdLst/>
                <a:ahLst/>
                <a:cxnLst/>
                <a:rect l="l" t="t" r="r" b="b"/>
                <a:pathLst>
                  <a:path w="1101598" h="1140714">
                    <a:moveTo>
                      <a:pt x="1101598" y="207137"/>
                    </a:moveTo>
                    <a:cubicBezTo>
                      <a:pt x="1101598" y="92710"/>
                      <a:pt x="1008888" y="0"/>
                      <a:pt x="894461" y="0"/>
                    </a:cubicBezTo>
                    <a:lnTo>
                      <a:pt x="207137" y="0"/>
                    </a:lnTo>
                    <a:cubicBezTo>
                      <a:pt x="92710" y="0"/>
                      <a:pt x="0" y="92710"/>
                      <a:pt x="0" y="207137"/>
                    </a:cubicBezTo>
                    <a:lnTo>
                      <a:pt x="0" y="933577"/>
                    </a:lnTo>
                    <a:cubicBezTo>
                      <a:pt x="0" y="1048004"/>
                      <a:pt x="92710" y="1140714"/>
                      <a:pt x="207137" y="1140714"/>
                    </a:cubicBezTo>
                    <a:lnTo>
                      <a:pt x="894461" y="1140714"/>
                    </a:lnTo>
                    <a:cubicBezTo>
                      <a:pt x="1008888" y="1140714"/>
                      <a:pt x="1101598" y="1048004"/>
                      <a:pt x="1101598" y="933577"/>
                    </a:cubicBezTo>
                    <a:close/>
                  </a:path>
                </a:pathLst>
              </a:custGeom>
              <a:solidFill>
                <a:srgbClr val="717A43"/>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61" name="TextBox 61"/>
              <p:cNvSpPr txBox="1"/>
              <p:nvPr/>
            </p:nvSpPr>
            <p:spPr>
              <a:xfrm>
                <a:off x="0" y="-9525"/>
                <a:ext cx="1101600" cy="1150325"/>
              </a:xfrm>
              <a:prstGeom prst="rect">
                <a:avLst/>
              </a:prstGeom>
              <a:ln>
                <a:noFill/>
              </a:ln>
            </p:spPr>
            <p:txBody>
              <a:bodyPr lIns="50800" tIns="50800" rIns="50800" bIns="50800" rtlCol="0" anchor="ctr"/>
              <a:lstStyle/>
              <a:p>
                <a:pPr algn="ctr">
                  <a:lnSpc>
                    <a:spcPts val="3751"/>
                  </a:lnSpc>
                </a:pPr>
                <a:r>
                  <a:rPr lang="en-US" sz="3126"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12</a:t>
                </a:r>
              </a:p>
            </p:txBody>
          </p:sp>
        </p:grpSp>
        <p:grpSp>
          <p:nvGrpSpPr>
            <p:cNvPr id="62" name="Group 62"/>
            <p:cNvGrpSpPr/>
            <p:nvPr/>
          </p:nvGrpSpPr>
          <p:grpSpPr>
            <a:xfrm>
              <a:off x="0" y="7667830"/>
              <a:ext cx="1101600" cy="1140800"/>
              <a:chOff x="0" y="0"/>
              <a:chExt cx="1101600" cy="1140800"/>
            </a:xfrm>
          </p:grpSpPr>
          <p:sp>
            <p:nvSpPr>
              <p:cNvPr id="63" name="Freeform 63"/>
              <p:cNvSpPr/>
              <p:nvPr/>
            </p:nvSpPr>
            <p:spPr>
              <a:xfrm>
                <a:off x="0" y="0"/>
                <a:ext cx="1101598" cy="1140714"/>
              </a:xfrm>
              <a:custGeom>
                <a:avLst/>
                <a:gdLst/>
                <a:ahLst/>
                <a:cxnLst/>
                <a:rect l="l" t="t" r="r" b="b"/>
                <a:pathLst>
                  <a:path w="1101598" h="1140714">
                    <a:moveTo>
                      <a:pt x="1101598" y="207137"/>
                    </a:moveTo>
                    <a:cubicBezTo>
                      <a:pt x="1101598" y="92710"/>
                      <a:pt x="1008888" y="0"/>
                      <a:pt x="894461" y="0"/>
                    </a:cubicBezTo>
                    <a:lnTo>
                      <a:pt x="207137" y="0"/>
                    </a:lnTo>
                    <a:cubicBezTo>
                      <a:pt x="92710" y="0"/>
                      <a:pt x="0" y="92710"/>
                      <a:pt x="0" y="207137"/>
                    </a:cubicBezTo>
                    <a:lnTo>
                      <a:pt x="0" y="933577"/>
                    </a:lnTo>
                    <a:cubicBezTo>
                      <a:pt x="0" y="1048004"/>
                      <a:pt x="92710" y="1140714"/>
                      <a:pt x="207137" y="1140714"/>
                    </a:cubicBezTo>
                    <a:lnTo>
                      <a:pt x="894461" y="1140714"/>
                    </a:lnTo>
                    <a:cubicBezTo>
                      <a:pt x="1008888" y="1140714"/>
                      <a:pt x="1101598" y="1048004"/>
                      <a:pt x="1101598" y="933577"/>
                    </a:cubicBezTo>
                    <a:close/>
                  </a:path>
                </a:pathLst>
              </a:custGeom>
              <a:solidFill>
                <a:srgbClr val="717A43"/>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64" name="TextBox 64"/>
              <p:cNvSpPr txBox="1"/>
              <p:nvPr/>
            </p:nvSpPr>
            <p:spPr>
              <a:xfrm>
                <a:off x="0" y="-9525"/>
                <a:ext cx="1101600" cy="1150325"/>
              </a:xfrm>
              <a:prstGeom prst="rect">
                <a:avLst/>
              </a:prstGeom>
              <a:ln>
                <a:noFill/>
              </a:ln>
            </p:spPr>
            <p:txBody>
              <a:bodyPr lIns="50800" tIns="50800" rIns="50800" bIns="50800" rtlCol="0" anchor="ctr"/>
              <a:lstStyle/>
              <a:p>
                <a:pPr algn="ctr">
                  <a:lnSpc>
                    <a:spcPts val="3751"/>
                  </a:lnSpc>
                </a:pPr>
                <a:r>
                  <a:rPr lang="en-US" sz="3126"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15</a:t>
                </a:r>
              </a:p>
            </p:txBody>
          </p:sp>
        </p:grpSp>
      </p:grpSp>
      <p:grpSp>
        <p:nvGrpSpPr>
          <p:cNvPr id="65" name="Group 65"/>
          <p:cNvGrpSpPr/>
          <p:nvPr/>
        </p:nvGrpSpPr>
        <p:grpSpPr>
          <a:xfrm>
            <a:off x="11267303" y="8797085"/>
            <a:ext cx="826200" cy="855600"/>
            <a:chOff x="0" y="0"/>
            <a:chExt cx="1101600" cy="1140800"/>
          </a:xfrm>
        </p:grpSpPr>
        <p:sp>
          <p:nvSpPr>
            <p:cNvPr id="66" name="Freeform 66"/>
            <p:cNvSpPr/>
            <p:nvPr/>
          </p:nvSpPr>
          <p:spPr>
            <a:xfrm>
              <a:off x="0" y="0"/>
              <a:ext cx="1101598" cy="1140714"/>
            </a:xfrm>
            <a:custGeom>
              <a:avLst/>
              <a:gdLst/>
              <a:ahLst/>
              <a:cxnLst/>
              <a:rect l="l" t="t" r="r" b="b"/>
              <a:pathLst>
                <a:path w="1101598" h="1140714">
                  <a:moveTo>
                    <a:pt x="1101598" y="207137"/>
                  </a:moveTo>
                  <a:cubicBezTo>
                    <a:pt x="1101598" y="92710"/>
                    <a:pt x="1008888" y="0"/>
                    <a:pt x="894461" y="0"/>
                  </a:cubicBezTo>
                  <a:lnTo>
                    <a:pt x="207137" y="0"/>
                  </a:lnTo>
                  <a:cubicBezTo>
                    <a:pt x="92710" y="0"/>
                    <a:pt x="0" y="92710"/>
                    <a:pt x="0" y="207137"/>
                  </a:cubicBezTo>
                  <a:lnTo>
                    <a:pt x="0" y="933577"/>
                  </a:lnTo>
                  <a:cubicBezTo>
                    <a:pt x="0" y="1048004"/>
                    <a:pt x="92710" y="1140714"/>
                    <a:pt x="207137" y="1140714"/>
                  </a:cubicBezTo>
                  <a:lnTo>
                    <a:pt x="894461" y="1140714"/>
                  </a:lnTo>
                  <a:cubicBezTo>
                    <a:pt x="1008888" y="1140714"/>
                    <a:pt x="1101598" y="1048004"/>
                    <a:pt x="1101598" y="933577"/>
                  </a:cubicBezTo>
                  <a:close/>
                </a:path>
              </a:pathLst>
            </a:custGeom>
            <a:solidFill>
              <a:srgbClr val="717A43"/>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67" name="TextBox 67"/>
            <p:cNvSpPr txBox="1"/>
            <p:nvPr/>
          </p:nvSpPr>
          <p:spPr>
            <a:xfrm>
              <a:off x="0" y="-9525"/>
              <a:ext cx="1101600" cy="1150325"/>
            </a:xfrm>
            <a:prstGeom prst="rect">
              <a:avLst/>
            </a:prstGeom>
            <a:ln>
              <a:noFill/>
            </a:ln>
          </p:spPr>
          <p:txBody>
            <a:bodyPr lIns="50800" tIns="50800" rIns="50800" bIns="50800" rtlCol="0" anchor="ctr"/>
            <a:lstStyle/>
            <a:p>
              <a:pPr algn="ctr">
                <a:lnSpc>
                  <a:spcPts val="3751"/>
                </a:lnSpc>
              </a:pPr>
              <a:r>
                <a:rPr lang="en-US" sz="3126"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17</a:t>
              </a:r>
            </a:p>
          </p:txBody>
        </p:sp>
      </p:grpSp>
      <p:sp>
        <p:nvSpPr>
          <p:cNvPr id="68" name="TextBox 68"/>
          <p:cNvSpPr txBox="1"/>
          <p:nvPr/>
        </p:nvSpPr>
        <p:spPr>
          <a:xfrm>
            <a:off x="1500796" y="7812794"/>
            <a:ext cx="3681546" cy="371897"/>
          </a:xfrm>
          <a:prstGeom prst="rect">
            <a:avLst/>
          </a:prstGeom>
          <a:ln>
            <a:noFill/>
          </a:ln>
        </p:spPr>
        <p:txBody>
          <a:bodyPr lIns="0" tIns="0" rIns="0" bIns="0" rtlCol="0" anchor="t">
            <a:spAutoFit/>
          </a:bodyPr>
          <a:lstStyle/>
          <a:p>
            <a:pPr marL="0" lvl="0" indent="0" algn="ctr" rtl="1">
              <a:lnSpc>
                <a:spcPts val="2937"/>
              </a:lnSpc>
              <a:spcBef>
                <a:spcPct val="0"/>
              </a:spcBef>
            </a:pPr>
            <a:r>
              <a:rPr lang="ar-EG" sz="235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العرض التوضيحي: للنموذج</a:t>
            </a:r>
          </a:p>
        </p:txBody>
      </p:sp>
      <p:sp>
        <p:nvSpPr>
          <p:cNvPr id="69" name="TextBox 69"/>
          <p:cNvSpPr txBox="1"/>
          <p:nvPr/>
        </p:nvSpPr>
        <p:spPr>
          <a:xfrm>
            <a:off x="13350592" y="9070526"/>
            <a:ext cx="3711866" cy="371897"/>
          </a:xfrm>
          <a:prstGeom prst="rect">
            <a:avLst/>
          </a:prstGeom>
          <a:ln>
            <a:noFill/>
          </a:ln>
        </p:spPr>
        <p:txBody>
          <a:bodyPr lIns="0" tIns="0" rIns="0" bIns="0" rtlCol="0" anchor="t">
            <a:spAutoFit/>
          </a:bodyPr>
          <a:lstStyle/>
          <a:p>
            <a:pPr marL="0" lvl="0" indent="0" algn="ctr" rtl="1">
              <a:lnSpc>
                <a:spcPts val="2937"/>
              </a:lnSpc>
              <a:spcBef>
                <a:spcPct val="0"/>
              </a:spcBef>
            </a:pPr>
            <a:r>
              <a:rPr lang="ar-EG" sz="2350" b="1" u="none" strike="noStrike">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العرض التوضيحي: المحاكاة</a:t>
            </a:r>
          </a:p>
        </p:txBody>
      </p:sp>
      <p:sp>
        <p:nvSpPr>
          <p:cNvPr id="70" name="TextBox 70"/>
          <p:cNvSpPr txBox="1"/>
          <p:nvPr/>
        </p:nvSpPr>
        <p:spPr>
          <a:xfrm>
            <a:off x="9855228" y="2099164"/>
            <a:ext cx="1110750" cy="371897"/>
          </a:xfrm>
          <a:prstGeom prst="rect">
            <a:avLst/>
          </a:prstGeom>
          <a:ln>
            <a:noFill/>
          </a:ln>
        </p:spPr>
        <p:txBody>
          <a:bodyPr lIns="0" tIns="0" rIns="0" bIns="0" rtlCol="0" anchor="t">
            <a:spAutoFit/>
          </a:bodyPr>
          <a:lstStyle/>
          <a:p>
            <a:pPr marL="0" lvl="0" indent="0" algn="r" rtl="1">
              <a:lnSpc>
                <a:spcPts val="2937"/>
              </a:lnSpc>
              <a:spcBef>
                <a:spcPct val="0"/>
              </a:spcBef>
            </a:pPr>
            <a:r>
              <a:rPr lang="ar-EG" sz="2349" b="1">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الشعار</a:t>
            </a:r>
          </a:p>
        </p:txBody>
      </p:sp>
      <p:grpSp>
        <p:nvGrpSpPr>
          <p:cNvPr id="71" name="Group 71"/>
          <p:cNvGrpSpPr/>
          <p:nvPr/>
        </p:nvGrpSpPr>
        <p:grpSpPr>
          <a:xfrm>
            <a:off x="5456356" y="8797085"/>
            <a:ext cx="826200" cy="855600"/>
            <a:chOff x="0" y="0"/>
            <a:chExt cx="1101600" cy="1140800"/>
          </a:xfrm>
        </p:grpSpPr>
        <p:sp>
          <p:nvSpPr>
            <p:cNvPr id="72" name="Freeform 72"/>
            <p:cNvSpPr/>
            <p:nvPr/>
          </p:nvSpPr>
          <p:spPr>
            <a:xfrm>
              <a:off x="0" y="0"/>
              <a:ext cx="1101598" cy="1140714"/>
            </a:xfrm>
            <a:custGeom>
              <a:avLst/>
              <a:gdLst/>
              <a:ahLst/>
              <a:cxnLst/>
              <a:rect l="l" t="t" r="r" b="b"/>
              <a:pathLst>
                <a:path w="1101598" h="1140714">
                  <a:moveTo>
                    <a:pt x="1101598" y="207137"/>
                  </a:moveTo>
                  <a:cubicBezTo>
                    <a:pt x="1101598" y="92710"/>
                    <a:pt x="1008888" y="0"/>
                    <a:pt x="894461" y="0"/>
                  </a:cubicBezTo>
                  <a:lnTo>
                    <a:pt x="207137" y="0"/>
                  </a:lnTo>
                  <a:cubicBezTo>
                    <a:pt x="92710" y="0"/>
                    <a:pt x="0" y="92710"/>
                    <a:pt x="0" y="207137"/>
                  </a:cubicBezTo>
                  <a:lnTo>
                    <a:pt x="0" y="933577"/>
                  </a:lnTo>
                  <a:cubicBezTo>
                    <a:pt x="0" y="1048004"/>
                    <a:pt x="92710" y="1140714"/>
                    <a:pt x="207137" y="1140714"/>
                  </a:cubicBezTo>
                  <a:lnTo>
                    <a:pt x="894461" y="1140714"/>
                  </a:lnTo>
                  <a:cubicBezTo>
                    <a:pt x="1008888" y="1140714"/>
                    <a:pt x="1101598" y="1048004"/>
                    <a:pt x="1101598" y="933577"/>
                  </a:cubicBezTo>
                  <a:close/>
                </a:path>
              </a:pathLst>
            </a:custGeom>
            <a:solidFill>
              <a:srgbClr val="717A43"/>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73" name="TextBox 73"/>
            <p:cNvSpPr txBox="1"/>
            <p:nvPr/>
          </p:nvSpPr>
          <p:spPr>
            <a:xfrm>
              <a:off x="0" y="-9525"/>
              <a:ext cx="1101600" cy="1150325"/>
            </a:xfrm>
            <a:prstGeom prst="rect">
              <a:avLst/>
            </a:prstGeom>
            <a:ln>
              <a:noFill/>
            </a:ln>
          </p:spPr>
          <p:txBody>
            <a:bodyPr lIns="50800" tIns="50800" rIns="50800" bIns="50800" rtlCol="0" anchor="ctr"/>
            <a:lstStyle/>
            <a:p>
              <a:pPr algn="ctr">
                <a:lnSpc>
                  <a:spcPts val="3751"/>
                </a:lnSpc>
              </a:pPr>
              <a:r>
                <a:rPr lang="en-US" sz="3126"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18</a:t>
              </a:r>
            </a:p>
          </p:txBody>
        </p:sp>
      </p:grpSp>
      <p:grpSp>
        <p:nvGrpSpPr>
          <p:cNvPr id="74" name="Group 74"/>
          <p:cNvGrpSpPr/>
          <p:nvPr/>
        </p:nvGrpSpPr>
        <p:grpSpPr>
          <a:xfrm>
            <a:off x="17221276" y="8830500"/>
            <a:ext cx="826200" cy="855600"/>
            <a:chOff x="0" y="0"/>
            <a:chExt cx="1101600" cy="1140800"/>
          </a:xfrm>
        </p:grpSpPr>
        <p:sp>
          <p:nvSpPr>
            <p:cNvPr id="75" name="Freeform 75"/>
            <p:cNvSpPr/>
            <p:nvPr/>
          </p:nvSpPr>
          <p:spPr>
            <a:xfrm>
              <a:off x="0" y="0"/>
              <a:ext cx="1101598" cy="1140714"/>
            </a:xfrm>
            <a:custGeom>
              <a:avLst/>
              <a:gdLst/>
              <a:ahLst/>
              <a:cxnLst/>
              <a:rect l="l" t="t" r="r" b="b"/>
              <a:pathLst>
                <a:path w="1101598" h="1140714">
                  <a:moveTo>
                    <a:pt x="1101598" y="207137"/>
                  </a:moveTo>
                  <a:cubicBezTo>
                    <a:pt x="1101598" y="92710"/>
                    <a:pt x="1008888" y="0"/>
                    <a:pt x="894461" y="0"/>
                  </a:cubicBezTo>
                  <a:lnTo>
                    <a:pt x="207137" y="0"/>
                  </a:lnTo>
                  <a:cubicBezTo>
                    <a:pt x="92710" y="0"/>
                    <a:pt x="0" y="92710"/>
                    <a:pt x="0" y="207137"/>
                  </a:cubicBezTo>
                  <a:lnTo>
                    <a:pt x="0" y="933577"/>
                  </a:lnTo>
                  <a:cubicBezTo>
                    <a:pt x="0" y="1048004"/>
                    <a:pt x="92710" y="1140714"/>
                    <a:pt x="207137" y="1140714"/>
                  </a:cubicBezTo>
                  <a:lnTo>
                    <a:pt x="894461" y="1140714"/>
                  </a:lnTo>
                  <a:cubicBezTo>
                    <a:pt x="1008888" y="1140714"/>
                    <a:pt x="1101598" y="1048004"/>
                    <a:pt x="1101598" y="933577"/>
                  </a:cubicBezTo>
                  <a:close/>
                </a:path>
              </a:pathLst>
            </a:custGeom>
            <a:solidFill>
              <a:srgbClr val="717A43"/>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76" name="TextBox 76"/>
            <p:cNvSpPr txBox="1"/>
            <p:nvPr/>
          </p:nvSpPr>
          <p:spPr>
            <a:xfrm>
              <a:off x="0" y="-9525"/>
              <a:ext cx="1101600" cy="1150325"/>
            </a:xfrm>
            <a:prstGeom prst="rect">
              <a:avLst/>
            </a:prstGeom>
            <a:ln>
              <a:noFill/>
            </a:ln>
          </p:spPr>
          <p:txBody>
            <a:bodyPr lIns="50800" tIns="50800" rIns="50800" bIns="50800" rtlCol="0" anchor="ctr"/>
            <a:lstStyle/>
            <a:p>
              <a:pPr algn="ctr">
                <a:lnSpc>
                  <a:spcPts val="3751"/>
                </a:lnSpc>
              </a:pPr>
              <a:r>
                <a:rPr lang="en-US" sz="3126"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16</a:t>
              </a:r>
            </a:p>
          </p:txBody>
        </p:sp>
      </p:grpSp>
      <p:sp>
        <p:nvSpPr>
          <p:cNvPr id="77" name="TextBox 77"/>
          <p:cNvSpPr txBox="1"/>
          <p:nvPr/>
        </p:nvSpPr>
        <p:spPr>
          <a:xfrm>
            <a:off x="7215956" y="9037110"/>
            <a:ext cx="3750022" cy="371897"/>
          </a:xfrm>
          <a:prstGeom prst="rect">
            <a:avLst/>
          </a:prstGeom>
          <a:ln>
            <a:noFill/>
          </a:ln>
        </p:spPr>
        <p:txBody>
          <a:bodyPr lIns="0" tIns="0" rIns="0" bIns="0" rtlCol="0" anchor="t">
            <a:spAutoFit/>
          </a:bodyPr>
          <a:lstStyle/>
          <a:p>
            <a:pPr algn="ctr" rtl="1">
              <a:lnSpc>
                <a:spcPts val="2937"/>
              </a:lnSpc>
              <a:spcBef>
                <a:spcPct val="0"/>
              </a:spcBef>
            </a:pPr>
            <a:r>
              <a:rPr lang="ar-EG" sz="2349" b="1">
                <a:solidFill>
                  <a:srgbClr val="FFFFFF"/>
                </a:solidFill>
                <a:latin typeface="IBM Plex Sans Arabic Bold" panose="020B0803050203000203" pitchFamily="34" charset="-78"/>
                <a:ea typeface="IBM Plex Sans Bold"/>
                <a:cs typeface="IBM Plex Sans Arabic Bold" panose="020B0803050203000203" pitchFamily="34" charset="-78"/>
                <a:sym typeface="IBM Plex Sans Bold"/>
                <a:rtl/>
              </a:rPr>
              <a:t>التحديات والخطط المستقبلية</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a:ln>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3" name="TextBox 3"/>
          <p:cNvSpPr txBox="1"/>
          <p:nvPr/>
        </p:nvSpPr>
        <p:spPr>
          <a:xfrm>
            <a:off x="12905005" y="589578"/>
            <a:ext cx="4421237" cy="897682"/>
          </a:xfrm>
          <a:prstGeom prst="rect">
            <a:avLst/>
          </a:prstGeom>
          <a:ln>
            <a:noFill/>
          </a:ln>
        </p:spPr>
        <p:txBody>
          <a:bodyPr lIns="0" tIns="0" rIns="0" bIns="0" rtlCol="0" anchor="t">
            <a:spAutoFit/>
          </a:bodyPr>
          <a:lstStyle/>
          <a:p>
            <a:pPr algn="r" rtl="1">
              <a:lnSpc>
                <a:spcPts val="6985"/>
              </a:lnSpc>
            </a:pPr>
            <a:r>
              <a:rPr lang="ar-EG" sz="5600" b="1" dirty="0">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المشكلة وحلّها</a:t>
            </a:r>
          </a:p>
        </p:txBody>
      </p:sp>
      <p:sp>
        <p:nvSpPr>
          <p:cNvPr id="4" name="TextBox 4"/>
          <p:cNvSpPr txBox="1"/>
          <p:nvPr/>
        </p:nvSpPr>
        <p:spPr>
          <a:xfrm>
            <a:off x="992238" y="2841872"/>
            <a:ext cx="16303526" cy="1093724"/>
          </a:xfrm>
          <a:prstGeom prst="rect">
            <a:avLst/>
          </a:prstGeom>
          <a:ln>
            <a:noFill/>
          </a:ln>
        </p:spPr>
        <p:txBody>
          <a:bodyPr lIns="0" tIns="0" rIns="0" bIns="0" rtlCol="0" anchor="t">
            <a:spAutoFit/>
          </a:bodyPr>
          <a:lstStyle/>
          <a:p>
            <a:pPr algn="r" rtl="1">
              <a:lnSpc>
                <a:spcPts val="4438"/>
              </a:lnSpc>
            </a:pPr>
            <a:r>
              <a:rPr lang="ar-EG" sz="2750" b="1" dirty="0">
                <a:solidFill>
                  <a:srgbClr val="FF7300"/>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مراقبة المحيطات الحرجة:</a:t>
            </a:r>
            <a:r>
              <a:rPr lang="ar-EG" sz="2750" dirty="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صعوبة تأمين مساحات شاسعة (حدود/منشآت/حشود) على مدار الساعة باستخدام أجهزة استشعار ثابتة أو دوريات بشرية بطيئة الاستجابة، تكلفة عالية، الإرهاق البشري.</a:t>
            </a:r>
          </a:p>
        </p:txBody>
      </p:sp>
      <p:grpSp>
        <p:nvGrpSpPr>
          <p:cNvPr id="5" name="Group 5"/>
          <p:cNvGrpSpPr/>
          <p:nvPr/>
        </p:nvGrpSpPr>
        <p:grpSpPr>
          <a:xfrm>
            <a:off x="12019834" y="4378406"/>
            <a:ext cx="5306408" cy="4435912"/>
            <a:chOff x="0" y="0"/>
            <a:chExt cx="7075211" cy="5914549"/>
          </a:xfrm>
        </p:grpSpPr>
        <p:sp>
          <p:nvSpPr>
            <p:cNvPr id="6" name="Freeform 6"/>
            <p:cNvSpPr/>
            <p:nvPr/>
          </p:nvSpPr>
          <p:spPr>
            <a:xfrm>
              <a:off x="40640" y="40640"/>
              <a:ext cx="6993890" cy="5833237"/>
            </a:xfrm>
            <a:custGeom>
              <a:avLst/>
              <a:gdLst/>
              <a:ahLst/>
              <a:cxnLst/>
              <a:rect l="l" t="t" r="r" b="b"/>
              <a:pathLst>
                <a:path w="6993890" h="5833237">
                  <a:moveTo>
                    <a:pt x="0" y="158750"/>
                  </a:moveTo>
                  <a:cubicBezTo>
                    <a:pt x="0" y="71120"/>
                    <a:pt x="71247" y="0"/>
                    <a:pt x="159131" y="0"/>
                  </a:cubicBezTo>
                  <a:lnTo>
                    <a:pt x="6834759" y="0"/>
                  </a:lnTo>
                  <a:cubicBezTo>
                    <a:pt x="6922643" y="0"/>
                    <a:pt x="6993890" y="71120"/>
                    <a:pt x="6993890" y="158750"/>
                  </a:cubicBezTo>
                  <a:lnTo>
                    <a:pt x="6993890" y="5674487"/>
                  </a:lnTo>
                  <a:cubicBezTo>
                    <a:pt x="6993890" y="5762117"/>
                    <a:pt x="6922643" y="5833237"/>
                    <a:pt x="6834759" y="5833237"/>
                  </a:cubicBezTo>
                  <a:lnTo>
                    <a:pt x="159131" y="5833237"/>
                  </a:lnTo>
                  <a:cubicBezTo>
                    <a:pt x="71247" y="5833237"/>
                    <a:pt x="0" y="5762117"/>
                    <a:pt x="0" y="5674487"/>
                  </a:cubicBezTo>
                  <a:close/>
                </a:path>
              </a:pathLst>
            </a:custGeom>
            <a:solidFill>
              <a:srgbClr val="34391D"/>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7" name="Freeform 7"/>
            <p:cNvSpPr/>
            <p:nvPr/>
          </p:nvSpPr>
          <p:spPr>
            <a:xfrm>
              <a:off x="0" y="0"/>
              <a:ext cx="7075170" cy="5914517"/>
            </a:xfrm>
            <a:custGeom>
              <a:avLst/>
              <a:gdLst/>
              <a:ahLst/>
              <a:cxnLst/>
              <a:rect l="l" t="t" r="r" b="b"/>
              <a:pathLst>
                <a:path w="7075170" h="5914517">
                  <a:moveTo>
                    <a:pt x="0" y="199390"/>
                  </a:moveTo>
                  <a:cubicBezTo>
                    <a:pt x="0" y="89154"/>
                    <a:pt x="89535" y="0"/>
                    <a:pt x="199771" y="0"/>
                  </a:cubicBezTo>
                  <a:lnTo>
                    <a:pt x="6875399" y="0"/>
                  </a:lnTo>
                  <a:lnTo>
                    <a:pt x="6875399" y="40640"/>
                  </a:lnTo>
                  <a:lnTo>
                    <a:pt x="6875399" y="0"/>
                  </a:lnTo>
                  <a:cubicBezTo>
                    <a:pt x="6985635" y="0"/>
                    <a:pt x="7075170" y="89154"/>
                    <a:pt x="7075170" y="199390"/>
                  </a:cubicBezTo>
                  <a:lnTo>
                    <a:pt x="7034530" y="199390"/>
                  </a:lnTo>
                  <a:lnTo>
                    <a:pt x="7075170" y="199390"/>
                  </a:lnTo>
                  <a:lnTo>
                    <a:pt x="7075170" y="5715127"/>
                  </a:lnTo>
                  <a:lnTo>
                    <a:pt x="7034530" y="5715127"/>
                  </a:lnTo>
                  <a:lnTo>
                    <a:pt x="7075170" y="5715127"/>
                  </a:lnTo>
                  <a:cubicBezTo>
                    <a:pt x="7075170" y="5825363"/>
                    <a:pt x="6985635" y="5914517"/>
                    <a:pt x="6875399" y="5914517"/>
                  </a:cubicBezTo>
                  <a:lnTo>
                    <a:pt x="6875399" y="5873877"/>
                  </a:lnTo>
                  <a:lnTo>
                    <a:pt x="6875399" y="5914517"/>
                  </a:lnTo>
                  <a:lnTo>
                    <a:pt x="199771" y="5914517"/>
                  </a:lnTo>
                  <a:lnTo>
                    <a:pt x="199771" y="5873877"/>
                  </a:lnTo>
                  <a:lnTo>
                    <a:pt x="199771" y="5914517"/>
                  </a:lnTo>
                  <a:cubicBezTo>
                    <a:pt x="89535" y="5914517"/>
                    <a:pt x="0" y="5825363"/>
                    <a:pt x="0" y="5715127"/>
                  </a:cubicBezTo>
                  <a:lnTo>
                    <a:pt x="0" y="199390"/>
                  </a:lnTo>
                  <a:lnTo>
                    <a:pt x="40640" y="199390"/>
                  </a:lnTo>
                  <a:lnTo>
                    <a:pt x="0" y="199390"/>
                  </a:lnTo>
                  <a:moveTo>
                    <a:pt x="81280" y="199390"/>
                  </a:moveTo>
                  <a:lnTo>
                    <a:pt x="81280" y="5715127"/>
                  </a:lnTo>
                  <a:lnTo>
                    <a:pt x="40640" y="5715127"/>
                  </a:lnTo>
                  <a:lnTo>
                    <a:pt x="81280" y="5715127"/>
                  </a:lnTo>
                  <a:cubicBezTo>
                    <a:pt x="81280" y="5780278"/>
                    <a:pt x="134239" y="5833237"/>
                    <a:pt x="199771" y="5833237"/>
                  </a:cubicBezTo>
                  <a:lnTo>
                    <a:pt x="6875399" y="5833237"/>
                  </a:lnTo>
                  <a:cubicBezTo>
                    <a:pt x="6940931" y="5833237"/>
                    <a:pt x="6993890" y="5780278"/>
                    <a:pt x="6993890" y="5715127"/>
                  </a:cubicBezTo>
                  <a:lnTo>
                    <a:pt x="6993890" y="199390"/>
                  </a:lnTo>
                  <a:cubicBezTo>
                    <a:pt x="6993890" y="134239"/>
                    <a:pt x="6940931" y="81280"/>
                    <a:pt x="6875399" y="81280"/>
                  </a:cubicBezTo>
                  <a:lnTo>
                    <a:pt x="199771" y="81280"/>
                  </a:lnTo>
                  <a:lnTo>
                    <a:pt x="199771" y="40640"/>
                  </a:lnTo>
                  <a:lnTo>
                    <a:pt x="199771" y="81280"/>
                  </a:lnTo>
                  <a:cubicBezTo>
                    <a:pt x="134239" y="81280"/>
                    <a:pt x="81280" y="134239"/>
                    <a:pt x="81280" y="199390"/>
                  </a:cubicBezTo>
                  <a:close/>
                </a:path>
              </a:pathLst>
            </a:custGeom>
            <a:solidFill>
              <a:srgbClr val="143428"/>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grpSp>
        <p:nvGrpSpPr>
          <p:cNvPr id="8" name="Group 8"/>
          <p:cNvGrpSpPr/>
          <p:nvPr/>
        </p:nvGrpSpPr>
        <p:grpSpPr>
          <a:xfrm>
            <a:off x="12088416" y="4446984"/>
            <a:ext cx="5169248" cy="850552"/>
            <a:chOff x="0" y="0"/>
            <a:chExt cx="6892331" cy="1134069"/>
          </a:xfrm>
        </p:grpSpPr>
        <p:sp>
          <p:nvSpPr>
            <p:cNvPr id="9" name="Freeform 9"/>
            <p:cNvSpPr/>
            <p:nvPr/>
          </p:nvSpPr>
          <p:spPr>
            <a:xfrm>
              <a:off x="0" y="0"/>
              <a:ext cx="6892290" cy="1133983"/>
            </a:xfrm>
            <a:custGeom>
              <a:avLst/>
              <a:gdLst/>
              <a:ahLst/>
              <a:cxnLst/>
              <a:rect l="l" t="t" r="r" b="b"/>
              <a:pathLst>
                <a:path w="6892290" h="1133983">
                  <a:moveTo>
                    <a:pt x="0" y="97790"/>
                  </a:moveTo>
                  <a:cubicBezTo>
                    <a:pt x="0" y="43815"/>
                    <a:pt x="43815" y="0"/>
                    <a:pt x="97790" y="0"/>
                  </a:cubicBezTo>
                  <a:lnTo>
                    <a:pt x="6794500" y="0"/>
                  </a:lnTo>
                  <a:cubicBezTo>
                    <a:pt x="6848475" y="0"/>
                    <a:pt x="6892290" y="43815"/>
                    <a:pt x="6892290" y="97790"/>
                  </a:cubicBezTo>
                  <a:lnTo>
                    <a:pt x="6892290" y="1036193"/>
                  </a:lnTo>
                  <a:cubicBezTo>
                    <a:pt x="6892290" y="1090168"/>
                    <a:pt x="6848475" y="1133983"/>
                    <a:pt x="6794500" y="1133983"/>
                  </a:cubicBezTo>
                  <a:lnTo>
                    <a:pt x="97790" y="1133983"/>
                  </a:lnTo>
                  <a:cubicBezTo>
                    <a:pt x="43815" y="1133983"/>
                    <a:pt x="0" y="1090168"/>
                    <a:pt x="0" y="1036193"/>
                  </a:cubicBezTo>
                  <a:close/>
                </a:path>
              </a:pathLst>
            </a:custGeom>
            <a:solidFill>
              <a:srgbClr val="717A43"/>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sp>
        <p:nvSpPr>
          <p:cNvPr id="10" name="Freeform 10" descr="preencoded.png"/>
          <p:cNvSpPr/>
          <p:nvPr/>
        </p:nvSpPr>
        <p:spPr>
          <a:xfrm>
            <a:off x="14460440" y="4654750"/>
            <a:ext cx="425202" cy="425202"/>
          </a:xfrm>
          <a:custGeom>
            <a:avLst/>
            <a:gdLst/>
            <a:ahLst/>
            <a:cxnLst/>
            <a:rect l="l" t="t" r="r" b="b"/>
            <a:pathLst>
              <a:path w="425202" h="425202">
                <a:moveTo>
                  <a:pt x="0" y="0"/>
                </a:moveTo>
                <a:lnTo>
                  <a:pt x="425202" y="0"/>
                </a:lnTo>
                <a:lnTo>
                  <a:pt x="425202" y="425202"/>
                </a:lnTo>
                <a:lnTo>
                  <a:pt x="0" y="425202"/>
                </a:lnTo>
                <a:lnTo>
                  <a:pt x="0" y="0"/>
                </a:lnTo>
                <a:close/>
              </a:path>
            </a:pathLst>
          </a:custGeom>
          <a:blipFill>
            <a:blip r:embed="rId4">
              <a:extLst>
                <a:ext uri="{96DAC541-7B7A-43D3-8B79-37D633B846F1}">
                  <asvg:svgBlip xmlns:asvg="http://schemas.microsoft.com/office/drawing/2016/SVG/main" r:embed="rId5"/>
                </a:ext>
              </a:extLst>
            </a:blip>
            <a:stretch>
              <a:fillRect l="-6666" r="-6666"/>
            </a:stretch>
          </a:blipFill>
          <a:ln>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11" name="TextBox 11"/>
          <p:cNvSpPr txBox="1"/>
          <p:nvPr/>
        </p:nvSpPr>
        <p:spPr>
          <a:xfrm>
            <a:off x="13430102" y="5571531"/>
            <a:ext cx="3544044" cy="452437"/>
          </a:xfrm>
          <a:prstGeom prst="rect">
            <a:avLst/>
          </a:prstGeom>
          <a:ln>
            <a:noFill/>
          </a:ln>
        </p:spPr>
        <p:txBody>
          <a:bodyPr lIns="0" tIns="0" rIns="0" bIns="0" rtlCol="0" anchor="t">
            <a:spAutoFit/>
          </a:bodyPr>
          <a:lstStyle/>
          <a:p>
            <a:pPr algn="r" rtl="1">
              <a:lnSpc>
                <a:spcPts val="3438"/>
              </a:lnSpc>
            </a:pPr>
            <a:r>
              <a:rPr lang="ar-EG" sz="2750"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التغطية الجوية الشاملة</a:t>
            </a:r>
          </a:p>
        </p:txBody>
      </p:sp>
      <p:sp>
        <p:nvSpPr>
          <p:cNvPr id="12" name="TextBox 12"/>
          <p:cNvSpPr txBox="1"/>
          <p:nvPr/>
        </p:nvSpPr>
        <p:spPr>
          <a:xfrm>
            <a:off x="12371934" y="6108353"/>
            <a:ext cx="4602212" cy="2738763"/>
          </a:xfrm>
          <a:prstGeom prst="rect">
            <a:avLst/>
          </a:prstGeom>
          <a:ln>
            <a:noFill/>
          </a:ln>
        </p:spPr>
        <p:txBody>
          <a:bodyPr lIns="0" tIns="0" rIns="0" bIns="0" rtlCol="0" anchor="t">
            <a:spAutoFit/>
          </a:bodyPr>
          <a:lstStyle/>
          <a:p>
            <a:pPr algn="r" rtl="1">
              <a:lnSpc>
                <a:spcPts val="3561"/>
              </a:lnSpc>
            </a:pPr>
            <a:r>
              <a:rPr lang="ar-EG" sz="218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استخدام درون كعقدة استشعارية ميدانية متحركة وسريعة النشر، مرتبطة بشبكة أسراب درونز أخرى لتكون شبكة متصلة، للوصول إلى النقاط العمياء والمناطق الوعرة التي تعجز الكاميرات الثابتة عن تغطيتها.</a:t>
            </a:r>
          </a:p>
        </p:txBody>
      </p:sp>
      <p:grpSp>
        <p:nvGrpSpPr>
          <p:cNvPr id="13" name="Group 13"/>
          <p:cNvGrpSpPr/>
          <p:nvPr/>
        </p:nvGrpSpPr>
        <p:grpSpPr>
          <a:xfrm>
            <a:off x="6490872" y="4378406"/>
            <a:ext cx="5306408" cy="4435912"/>
            <a:chOff x="0" y="0"/>
            <a:chExt cx="7075211" cy="5914549"/>
          </a:xfrm>
        </p:grpSpPr>
        <p:sp>
          <p:nvSpPr>
            <p:cNvPr id="14" name="Freeform 14"/>
            <p:cNvSpPr/>
            <p:nvPr/>
          </p:nvSpPr>
          <p:spPr>
            <a:xfrm>
              <a:off x="40640" y="40640"/>
              <a:ext cx="6993890" cy="5833237"/>
            </a:xfrm>
            <a:custGeom>
              <a:avLst/>
              <a:gdLst/>
              <a:ahLst/>
              <a:cxnLst/>
              <a:rect l="l" t="t" r="r" b="b"/>
              <a:pathLst>
                <a:path w="6993890" h="5833237">
                  <a:moveTo>
                    <a:pt x="0" y="158750"/>
                  </a:moveTo>
                  <a:cubicBezTo>
                    <a:pt x="0" y="71120"/>
                    <a:pt x="71247" y="0"/>
                    <a:pt x="159131" y="0"/>
                  </a:cubicBezTo>
                  <a:lnTo>
                    <a:pt x="6834759" y="0"/>
                  </a:lnTo>
                  <a:cubicBezTo>
                    <a:pt x="6922643" y="0"/>
                    <a:pt x="6993890" y="71120"/>
                    <a:pt x="6993890" y="158750"/>
                  </a:cubicBezTo>
                  <a:lnTo>
                    <a:pt x="6993890" y="5674487"/>
                  </a:lnTo>
                  <a:cubicBezTo>
                    <a:pt x="6993890" y="5762117"/>
                    <a:pt x="6922643" y="5833237"/>
                    <a:pt x="6834759" y="5833237"/>
                  </a:cubicBezTo>
                  <a:lnTo>
                    <a:pt x="159131" y="5833237"/>
                  </a:lnTo>
                  <a:cubicBezTo>
                    <a:pt x="71247" y="5833237"/>
                    <a:pt x="0" y="5762117"/>
                    <a:pt x="0" y="5674487"/>
                  </a:cubicBezTo>
                  <a:close/>
                </a:path>
              </a:pathLst>
            </a:custGeom>
            <a:solidFill>
              <a:srgbClr val="34391D"/>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15" name="Freeform 15"/>
            <p:cNvSpPr/>
            <p:nvPr/>
          </p:nvSpPr>
          <p:spPr>
            <a:xfrm>
              <a:off x="0" y="0"/>
              <a:ext cx="7075170" cy="5914517"/>
            </a:xfrm>
            <a:custGeom>
              <a:avLst/>
              <a:gdLst/>
              <a:ahLst/>
              <a:cxnLst/>
              <a:rect l="l" t="t" r="r" b="b"/>
              <a:pathLst>
                <a:path w="7075170" h="5914517">
                  <a:moveTo>
                    <a:pt x="0" y="199390"/>
                  </a:moveTo>
                  <a:cubicBezTo>
                    <a:pt x="0" y="89154"/>
                    <a:pt x="89535" y="0"/>
                    <a:pt x="199771" y="0"/>
                  </a:cubicBezTo>
                  <a:lnTo>
                    <a:pt x="6875399" y="0"/>
                  </a:lnTo>
                  <a:lnTo>
                    <a:pt x="6875399" y="40640"/>
                  </a:lnTo>
                  <a:lnTo>
                    <a:pt x="6875399" y="0"/>
                  </a:lnTo>
                  <a:cubicBezTo>
                    <a:pt x="6985635" y="0"/>
                    <a:pt x="7075170" y="89154"/>
                    <a:pt x="7075170" y="199390"/>
                  </a:cubicBezTo>
                  <a:lnTo>
                    <a:pt x="7034530" y="199390"/>
                  </a:lnTo>
                  <a:lnTo>
                    <a:pt x="7075170" y="199390"/>
                  </a:lnTo>
                  <a:lnTo>
                    <a:pt x="7075170" y="5715127"/>
                  </a:lnTo>
                  <a:lnTo>
                    <a:pt x="7034530" y="5715127"/>
                  </a:lnTo>
                  <a:lnTo>
                    <a:pt x="7075170" y="5715127"/>
                  </a:lnTo>
                  <a:cubicBezTo>
                    <a:pt x="7075170" y="5825363"/>
                    <a:pt x="6985635" y="5914517"/>
                    <a:pt x="6875399" y="5914517"/>
                  </a:cubicBezTo>
                  <a:lnTo>
                    <a:pt x="6875399" y="5873877"/>
                  </a:lnTo>
                  <a:lnTo>
                    <a:pt x="6875399" y="5914517"/>
                  </a:lnTo>
                  <a:lnTo>
                    <a:pt x="199771" y="5914517"/>
                  </a:lnTo>
                  <a:lnTo>
                    <a:pt x="199771" y="5873877"/>
                  </a:lnTo>
                  <a:lnTo>
                    <a:pt x="199771" y="5914517"/>
                  </a:lnTo>
                  <a:cubicBezTo>
                    <a:pt x="89535" y="5914517"/>
                    <a:pt x="0" y="5825363"/>
                    <a:pt x="0" y="5715127"/>
                  </a:cubicBezTo>
                  <a:lnTo>
                    <a:pt x="0" y="199390"/>
                  </a:lnTo>
                  <a:lnTo>
                    <a:pt x="40640" y="199390"/>
                  </a:lnTo>
                  <a:lnTo>
                    <a:pt x="0" y="199390"/>
                  </a:lnTo>
                  <a:moveTo>
                    <a:pt x="81280" y="199390"/>
                  </a:moveTo>
                  <a:lnTo>
                    <a:pt x="81280" y="5715127"/>
                  </a:lnTo>
                  <a:lnTo>
                    <a:pt x="40640" y="5715127"/>
                  </a:lnTo>
                  <a:lnTo>
                    <a:pt x="81280" y="5715127"/>
                  </a:lnTo>
                  <a:cubicBezTo>
                    <a:pt x="81280" y="5780278"/>
                    <a:pt x="134239" y="5833237"/>
                    <a:pt x="199771" y="5833237"/>
                  </a:cubicBezTo>
                  <a:lnTo>
                    <a:pt x="6875399" y="5833237"/>
                  </a:lnTo>
                  <a:cubicBezTo>
                    <a:pt x="6940931" y="5833237"/>
                    <a:pt x="6993890" y="5780278"/>
                    <a:pt x="6993890" y="5715127"/>
                  </a:cubicBezTo>
                  <a:lnTo>
                    <a:pt x="6993890" y="199390"/>
                  </a:lnTo>
                  <a:cubicBezTo>
                    <a:pt x="6993890" y="134239"/>
                    <a:pt x="6940931" y="81280"/>
                    <a:pt x="6875399" y="81280"/>
                  </a:cubicBezTo>
                  <a:lnTo>
                    <a:pt x="199771" y="81280"/>
                  </a:lnTo>
                  <a:lnTo>
                    <a:pt x="199771" y="40640"/>
                  </a:lnTo>
                  <a:lnTo>
                    <a:pt x="199771" y="81280"/>
                  </a:lnTo>
                  <a:cubicBezTo>
                    <a:pt x="134239" y="81280"/>
                    <a:pt x="81280" y="134239"/>
                    <a:pt x="81280" y="199390"/>
                  </a:cubicBezTo>
                  <a:close/>
                </a:path>
              </a:pathLst>
            </a:custGeom>
            <a:solidFill>
              <a:srgbClr val="143428"/>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grpSp>
        <p:nvGrpSpPr>
          <p:cNvPr id="16" name="Group 16"/>
          <p:cNvGrpSpPr/>
          <p:nvPr/>
        </p:nvGrpSpPr>
        <p:grpSpPr>
          <a:xfrm>
            <a:off x="6559452" y="4446984"/>
            <a:ext cx="5169248" cy="850552"/>
            <a:chOff x="0" y="0"/>
            <a:chExt cx="6892331" cy="1134069"/>
          </a:xfrm>
        </p:grpSpPr>
        <p:sp>
          <p:nvSpPr>
            <p:cNvPr id="17" name="Freeform 17"/>
            <p:cNvSpPr/>
            <p:nvPr/>
          </p:nvSpPr>
          <p:spPr>
            <a:xfrm>
              <a:off x="0" y="0"/>
              <a:ext cx="6892290" cy="1133983"/>
            </a:xfrm>
            <a:custGeom>
              <a:avLst/>
              <a:gdLst/>
              <a:ahLst/>
              <a:cxnLst/>
              <a:rect l="l" t="t" r="r" b="b"/>
              <a:pathLst>
                <a:path w="6892290" h="1133983">
                  <a:moveTo>
                    <a:pt x="0" y="97790"/>
                  </a:moveTo>
                  <a:cubicBezTo>
                    <a:pt x="0" y="43815"/>
                    <a:pt x="43815" y="0"/>
                    <a:pt x="97790" y="0"/>
                  </a:cubicBezTo>
                  <a:lnTo>
                    <a:pt x="6794500" y="0"/>
                  </a:lnTo>
                  <a:cubicBezTo>
                    <a:pt x="6848475" y="0"/>
                    <a:pt x="6892290" y="43815"/>
                    <a:pt x="6892290" y="97790"/>
                  </a:cubicBezTo>
                  <a:lnTo>
                    <a:pt x="6892290" y="1036193"/>
                  </a:lnTo>
                  <a:cubicBezTo>
                    <a:pt x="6892290" y="1090168"/>
                    <a:pt x="6848475" y="1133983"/>
                    <a:pt x="6794500" y="1133983"/>
                  </a:cubicBezTo>
                  <a:lnTo>
                    <a:pt x="97790" y="1133983"/>
                  </a:lnTo>
                  <a:cubicBezTo>
                    <a:pt x="43815" y="1133983"/>
                    <a:pt x="0" y="1090168"/>
                    <a:pt x="0" y="1036193"/>
                  </a:cubicBezTo>
                  <a:close/>
                </a:path>
              </a:pathLst>
            </a:custGeom>
            <a:solidFill>
              <a:srgbClr val="717A43"/>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sp>
        <p:nvSpPr>
          <p:cNvPr id="18" name="Freeform 18" descr="preencoded.png"/>
          <p:cNvSpPr/>
          <p:nvPr/>
        </p:nvSpPr>
        <p:spPr>
          <a:xfrm>
            <a:off x="8931474" y="4654750"/>
            <a:ext cx="425202" cy="425202"/>
          </a:xfrm>
          <a:custGeom>
            <a:avLst/>
            <a:gdLst/>
            <a:ahLst/>
            <a:cxnLst/>
            <a:rect l="l" t="t" r="r" b="b"/>
            <a:pathLst>
              <a:path w="425202" h="425202">
                <a:moveTo>
                  <a:pt x="0" y="0"/>
                </a:moveTo>
                <a:lnTo>
                  <a:pt x="425202" y="0"/>
                </a:lnTo>
                <a:lnTo>
                  <a:pt x="425202" y="425202"/>
                </a:lnTo>
                <a:lnTo>
                  <a:pt x="0" y="425202"/>
                </a:lnTo>
                <a:lnTo>
                  <a:pt x="0" y="0"/>
                </a:lnTo>
                <a:close/>
              </a:path>
            </a:pathLst>
          </a:custGeom>
          <a:blipFill>
            <a:blip r:embed="rId6">
              <a:extLst>
                <a:ext uri="{96DAC541-7B7A-43D3-8B79-37D633B846F1}">
                  <asvg:svgBlip xmlns:asvg="http://schemas.microsoft.com/office/drawing/2016/SVG/main" r:embed="rId7"/>
                </a:ext>
              </a:extLst>
            </a:blip>
            <a:stretch>
              <a:fillRect/>
            </a:stretch>
          </a:blipFill>
          <a:ln>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19" name="TextBox 19"/>
          <p:cNvSpPr txBox="1"/>
          <p:nvPr/>
        </p:nvSpPr>
        <p:spPr>
          <a:xfrm>
            <a:off x="7725221" y="5571531"/>
            <a:ext cx="3719959" cy="436017"/>
          </a:xfrm>
          <a:prstGeom prst="rect">
            <a:avLst/>
          </a:prstGeom>
          <a:ln>
            <a:noFill/>
          </a:ln>
        </p:spPr>
        <p:txBody>
          <a:bodyPr lIns="0" tIns="0" rIns="0" bIns="0" rtlCol="0" anchor="t">
            <a:spAutoFit/>
          </a:bodyPr>
          <a:lstStyle/>
          <a:p>
            <a:pPr algn="r" rtl="1">
              <a:lnSpc>
                <a:spcPts val="3438"/>
              </a:lnSpc>
            </a:pPr>
            <a:r>
              <a:rPr lang="ar-EG" sz="2750"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تحليل المخاطر الاستباقي</a:t>
            </a:r>
          </a:p>
        </p:txBody>
      </p:sp>
      <p:sp>
        <p:nvSpPr>
          <p:cNvPr id="20" name="TextBox 20"/>
          <p:cNvSpPr txBox="1"/>
          <p:nvPr/>
        </p:nvSpPr>
        <p:spPr>
          <a:xfrm>
            <a:off x="6842970" y="6108353"/>
            <a:ext cx="4602212" cy="2353867"/>
          </a:xfrm>
          <a:prstGeom prst="rect">
            <a:avLst/>
          </a:prstGeom>
          <a:ln>
            <a:noFill/>
          </a:ln>
        </p:spPr>
        <p:txBody>
          <a:bodyPr lIns="0" tIns="0" rIns="0" bIns="0" rtlCol="0" anchor="t">
            <a:spAutoFit/>
          </a:bodyPr>
          <a:lstStyle/>
          <a:p>
            <a:pPr algn="r" rtl="1">
              <a:lnSpc>
                <a:spcPts val="3561"/>
              </a:lnSpc>
            </a:pPr>
            <a:r>
              <a:rPr lang="ar-EG" sz="218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توظيف خوارزميات الذكاء الاصطناعي لتحليل البث الحي فورياً، ليس فقط لكشف الأشخاص، بل لتحديد نوايا الخطر مثل حمل السلاح، أدوات الحفر، أو ترك حقائب مشبوهة قبل وقوع الحدث.</a:t>
            </a:r>
          </a:p>
        </p:txBody>
      </p:sp>
      <p:grpSp>
        <p:nvGrpSpPr>
          <p:cNvPr id="21" name="Group 21"/>
          <p:cNvGrpSpPr/>
          <p:nvPr/>
        </p:nvGrpSpPr>
        <p:grpSpPr>
          <a:xfrm>
            <a:off x="961906" y="4378406"/>
            <a:ext cx="5306408" cy="4435912"/>
            <a:chOff x="0" y="0"/>
            <a:chExt cx="7075211" cy="5914549"/>
          </a:xfrm>
        </p:grpSpPr>
        <p:sp>
          <p:nvSpPr>
            <p:cNvPr id="22" name="Freeform 22"/>
            <p:cNvSpPr/>
            <p:nvPr/>
          </p:nvSpPr>
          <p:spPr>
            <a:xfrm>
              <a:off x="40640" y="40640"/>
              <a:ext cx="6993890" cy="5833237"/>
            </a:xfrm>
            <a:custGeom>
              <a:avLst/>
              <a:gdLst/>
              <a:ahLst/>
              <a:cxnLst/>
              <a:rect l="l" t="t" r="r" b="b"/>
              <a:pathLst>
                <a:path w="6993890" h="5833237">
                  <a:moveTo>
                    <a:pt x="0" y="158750"/>
                  </a:moveTo>
                  <a:cubicBezTo>
                    <a:pt x="0" y="71120"/>
                    <a:pt x="71247" y="0"/>
                    <a:pt x="159131" y="0"/>
                  </a:cubicBezTo>
                  <a:lnTo>
                    <a:pt x="6834759" y="0"/>
                  </a:lnTo>
                  <a:cubicBezTo>
                    <a:pt x="6922643" y="0"/>
                    <a:pt x="6993890" y="71120"/>
                    <a:pt x="6993890" y="158750"/>
                  </a:cubicBezTo>
                  <a:lnTo>
                    <a:pt x="6993890" y="5674487"/>
                  </a:lnTo>
                  <a:cubicBezTo>
                    <a:pt x="6993890" y="5762117"/>
                    <a:pt x="6922643" y="5833237"/>
                    <a:pt x="6834759" y="5833237"/>
                  </a:cubicBezTo>
                  <a:lnTo>
                    <a:pt x="159131" y="5833237"/>
                  </a:lnTo>
                  <a:cubicBezTo>
                    <a:pt x="71247" y="5833237"/>
                    <a:pt x="0" y="5762117"/>
                    <a:pt x="0" y="5674487"/>
                  </a:cubicBezTo>
                  <a:close/>
                </a:path>
              </a:pathLst>
            </a:custGeom>
            <a:solidFill>
              <a:srgbClr val="34391D"/>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23" name="Freeform 23"/>
            <p:cNvSpPr/>
            <p:nvPr/>
          </p:nvSpPr>
          <p:spPr>
            <a:xfrm>
              <a:off x="0" y="0"/>
              <a:ext cx="7075170" cy="5914517"/>
            </a:xfrm>
            <a:custGeom>
              <a:avLst/>
              <a:gdLst/>
              <a:ahLst/>
              <a:cxnLst/>
              <a:rect l="l" t="t" r="r" b="b"/>
              <a:pathLst>
                <a:path w="7075170" h="5914517">
                  <a:moveTo>
                    <a:pt x="0" y="199390"/>
                  </a:moveTo>
                  <a:cubicBezTo>
                    <a:pt x="0" y="89154"/>
                    <a:pt x="89535" y="0"/>
                    <a:pt x="199771" y="0"/>
                  </a:cubicBezTo>
                  <a:lnTo>
                    <a:pt x="6875399" y="0"/>
                  </a:lnTo>
                  <a:lnTo>
                    <a:pt x="6875399" y="40640"/>
                  </a:lnTo>
                  <a:lnTo>
                    <a:pt x="6875399" y="0"/>
                  </a:lnTo>
                  <a:cubicBezTo>
                    <a:pt x="6985635" y="0"/>
                    <a:pt x="7075170" y="89154"/>
                    <a:pt x="7075170" y="199390"/>
                  </a:cubicBezTo>
                  <a:lnTo>
                    <a:pt x="7034530" y="199390"/>
                  </a:lnTo>
                  <a:lnTo>
                    <a:pt x="7075170" y="199390"/>
                  </a:lnTo>
                  <a:lnTo>
                    <a:pt x="7075170" y="5715127"/>
                  </a:lnTo>
                  <a:lnTo>
                    <a:pt x="7034530" y="5715127"/>
                  </a:lnTo>
                  <a:lnTo>
                    <a:pt x="7075170" y="5715127"/>
                  </a:lnTo>
                  <a:cubicBezTo>
                    <a:pt x="7075170" y="5825363"/>
                    <a:pt x="6985635" y="5914517"/>
                    <a:pt x="6875399" y="5914517"/>
                  </a:cubicBezTo>
                  <a:lnTo>
                    <a:pt x="6875399" y="5873877"/>
                  </a:lnTo>
                  <a:lnTo>
                    <a:pt x="6875399" y="5914517"/>
                  </a:lnTo>
                  <a:lnTo>
                    <a:pt x="199771" y="5914517"/>
                  </a:lnTo>
                  <a:lnTo>
                    <a:pt x="199771" y="5873877"/>
                  </a:lnTo>
                  <a:lnTo>
                    <a:pt x="199771" y="5914517"/>
                  </a:lnTo>
                  <a:cubicBezTo>
                    <a:pt x="89535" y="5914517"/>
                    <a:pt x="0" y="5825363"/>
                    <a:pt x="0" y="5715127"/>
                  </a:cubicBezTo>
                  <a:lnTo>
                    <a:pt x="0" y="199390"/>
                  </a:lnTo>
                  <a:lnTo>
                    <a:pt x="40640" y="199390"/>
                  </a:lnTo>
                  <a:lnTo>
                    <a:pt x="0" y="199390"/>
                  </a:lnTo>
                  <a:moveTo>
                    <a:pt x="81280" y="199390"/>
                  </a:moveTo>
                  <a:lnTo>
                    <a:pt x="81280" y="5715127"/>
                  </a:lnTo>
                  <a:lnTo>
                    <a:pt x="40640" y="5715127"/>
                  </a:lnTo>
                  <a:lnTo>
                    <a:pt x="81280" y="5715127"/>
                  </a:lnTo>
                  <a:cubicBezTo>
                    <a:pt x="81280" y="5780278"/>
                    <a:pt x="134239" y="5833237"/>
                    <a:pt x="199771" y="5833237"/>
                  </a:cubicBezTo>
                  <a:lnTo>
                    <a:pt x="6875399" y="5833237"/>
                  </a:lnTo>
                  <a:cubicBezTo>
                    <a:pt x="6940931" y="5833237"/>
                    <a:pt x="6993890" y="5780278"/>
                    <a:pt x="6993890" y="5715127"/>
                  </a:cubicBezTo>
                  <a:lnTo>
                    <a:pt x="6993890" y="199390"/>
                  </a:lnTo>
                  <a:cubicBezTo>
                    <a:pt x="6993890" y="134239"/>
                    <a:pt x="6940931" y="81280"/>
                    <a:pt x="6875399" y="81280"/>
                  </a:cubicBezTo>
                  <a:lnTo>
                    <a:pt x="199771" y="81280"/>
                  </a:lnTo>
                  <a:lnTo>
                    <a:pt x="199771" y="40640"/>
                  </a:lnTo>
                  <a:lnTo>
                    <a:pt x="199771" y="81280"/>
                  </a:lnTo>
                  <a:cubicBezTo>
                    <a:pt x="134239" y="81280"/>
                    <a:pt x="81280" y="134239"/>
                    <a:pt x="81280" y="199390"/>
                  </a:cubicBezTo>
                  <a:close/>
                </a:path>
              </a:pathLst>
            </a:custGeom>
            <a:solidFill>
              <a:srgbClr val="143428"/>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grpSp>
        <p:nvGrpSpPr>
          <p:cNvPr id="24" name="Group 24"/>
          <p:cNvGrpSpPr/>
          <p:nvPr/>
        </p:nvGrpSpPr>
        <p:grpSpPr>
          <a:xfrm>
            <a:off x="1030486" y="4446984"/>
            <a:ext cx="5169248" cy="850552"/>
            <a:chOff x="0" y="0"/>
            <a:chExt cx="6892331" cy="1134069"/>
          </a:xfrm>
        </p:grpSpPr>
        <p:sp>
          <p:nvSpPr>
            <p:cNvPr id="25" name="Freeform 25"/>
            <p:cNvSpPr/>
            <p:nvPr/>
          </p:nvSpPr>
          <p:spPr>
            <a:xfrm>
              <a:off x="0" y="0"/>
              <a:ext cx="6892290" cy="1133983"/>
            </a:xfrm>
            <a:custGeom>
              <a:avLst/>
              <a:gdLst/>
              <a:ahLst/>
              <a:cxnLst/>
              <a:rect l="l" t="t" r="r" b="b"/>
              <a:pathLst>
                <a:path w="6892290" h="1133983">
                  <a:moveTo>
                    <a:pt x="0" y="97790"/>
                  </a:moveTo>
                  <a:cubicBezTo>
                    <a:pt x="0" y="43815"/>
                    <a:pt x="43815" y="0"/>
                    <a:pt x="97790" y="0"/>
                  </a:cubicBezTo>
                  <a:lnTo>
                    <a:pt x="6794500" y="0"/>
                  </a:lnTo>
                  <a:cubicBezTo>
                    <a:pt x="6848475" y="0"/>
                    <a:pt x="6892290" y="43815"/>
                    <a:pt x="6892290" y="97790"/>
                  </a:cubicBezTo>
                  <a:lnTo>
                    <a:pt x="6892290" y="1036193"/>
                  </a:lnTo>
                  <a:cubicBezTo>
                    <a:pt x="6892290" y="1090168"/>
                    <a:pt x="6848475" y="1133983"/>
                    <a:pt x="6794500" y="1133983"/>
                  </a:cubicBezTo>
                  <a:lnTo>
                    <a:pt x="97790" y="1133983"/>
                  </a:lnTo>
                  <a:cubicBezTo>
                    <a:pt x="43815" y="1133983"/>
                    <a:pt x="0" y="1090168"/>
                    <a:pt x="0" y="1036193"/>
                  </a:cubicBezTo>
                  <a:close/>
                </a:path>
              </a:pathLst>
            </a:custGeom>
            <a:solidFill>
              <a:srgbClr val="717A43"/>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sp>
        <p:nvSpPr>
          <p:cNvPr id="26" name="Freeform 26" descr="preencoded.png"/>
          <p:cNvSpPr/>
          <p:nvPr/>
        </p:nvSpPr>
        <p:spPr>
          <a:xfrm>
            <a:off x="3402510" y="4654750"/>
            <a:ext cx="425202" cy="425202"/>
          </a:xfrm>
          <a:custGeom>
            <a:avLst/>
            <a:gdLst/>
            <a:ahLst/>
            <a:cxnLst/>
            <a:rect l="l" t="t" r="r" b="b"/>
            <a:pathLst>
              <a:path w="425202" h="425202">
                <a:moveTo>
                  <a:pt x="0" y="0"/>
                </a:moveTo>
                <a:lnTo>
                  <a:pt x="425202" y="0"/>
                </a:lnTo>
                <a:lnTo>
                  <a:pt x="425202" y="425202"/>
                </a:lnTo>
                <a:lnTo>
                  <a:pt x="0" y="425202"/>
                </a:lnTo>
                <a:lnTo>
                  <a:pt x="0" y="0"/>
                </a:lnTo>
                <a:close/>
              </a:path>
            </a:pathLst>
          </a:custGeom>
          <a:blipFill>
            <a:blip r:embed="rId8">
              <a:extLst>
                <a:ext uri="{96DAC541-7B7A-43D3-8B79-37D633B846F1}">
                  <asvg:svgBlip xmlns:asvg="http://schemas.microsoft.com/office/drawing/2016/SVG/main" r:embed="rId9"/>
                </a:ext>
              </a:extLst>
            </a:blip>
            <a:stretch>
              <a:fillRect/>
            </a:stretch>
          </a:blipFill>
          <a:ln>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27" name="TextBox 27"/>
          <p:cNvSpPr txBox="1"/>
          <p:nvPr/>
        </p:nvSpPr>
        <p:spPr>
          <a:xfrm>
            <a:off x="2372172" y="5571531"/>
            <a:ext cx="3544044" cy="452437"/>
          </a:xfrm>
          <a:prstGeom prst="rect">
            <a:avLst/>
          </a:prstGeom>
          <a:ln>
            <a:noFill/>
          </a:ln>
        </p:spPr>
        <p:txBody>
          <a:bodyPr lIns="0" tIns="0" rIns="0" bIns="0" rtlCol="0" anchor="t">
            <a:spAutoFit/>
          </a:bodyPr>
          <a:lstStyle/>
          <a:p>
            <a:pPr algn="r" rtl="1">
              <a:lnSpc>
                <a:spcPts val="3438"/>
              </a:lnSpc>
            </a:pPr>
            <a:r>
              <a:rPr lang="ar-EG" sz="2750"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الاستجابة الأمنية الفورية</a:t>
            </a:r>
          </a:p>
        </p:txBody>
      </p:sp>
      <p:sp>
        <p:nvSpPr>
          <p:cNvPr id="28" name="TextBox 28"/>
          <p:cNvSpPr txBox="1"/>
          <p:nvPr/>
        </p:nvSpPr>
        <p:spPr>
          <a:xfrm>
            <a:off x="1314004" y="6108353"/>
            <a:ext cx="4602212" cy="1815433"/>
          </a:xfrm>
          <a:prstGeom prst="rect">
            <a:avLst/>
          </a:prstGeom>
          <a:ln>
            <a:noFill/>
          </a:ln>
        </p:spPr>
        <p:txBody>
          <a:bodyPr lIns="0" tIns="0" rIns="0" bIns="0" rtlCol="0" anchor="t">
            <a:spAutoFit/>
          </a:bodyPr>
          <a:lstStyle/>
          <a:p>
            <a:pPr algn="r" rtl="1">
              <a:lnSpc>
                <a:spcPts val="3561"/>
              </a:lnSpc>
            </a:pPr>
            <a:r>
              <a:rPr lang="ar-EG" sz="218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تحويل البيانات الضخمة إلى تنبيهات دقيقة ومصنفة تُرسل لغرفة العمليات في أجزاء من الثانية، مما يقلل زمن الاستجابة ويمنع الخطأ البشري الناتج عن الإرهاق.</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3" name="TextBox 3"/>
          <p:cNvSpPr txBox="1"/>
          <p:nvPr/>
        </p:nvSpPr>
        <p:spPr>
          <a:xfrm>
            <a:off x="11166323" y="1238677"/>
            <a:ext cx="6294845" cy="612668"/>
          </a:xfrm>
          <a:prstGeom prst="rect">
            <a:avLst/>
          </a:prstGeom>
        </p:spPr>
        <p:txBody>
          <a:bodyPr lIns="0" tIns="0" rIns="0" bIns="0" rtlCol="0" anchor="t">
            <a:spAutoFit/>
          </a:bodyPr>
          <a:lstStyle/>
          <a:p>
            <a:pPr algn="r" rtl="1">
              <a:lnSpc>
                <a:spcPts val="4247"/>
              </a:lnSpc>
            </a:pPr>
            <a:r>
              <a:rPr lang="ar-EG" sz="5559"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البيانات المستخدمة</a:t>
            </a:r>
          </a:p>
        </p:txBody>
      </p:sp>
      <p:grpSp>
        <p:nvGrpSpPr>
          <p:cNvPr id="4" name="Group 4"/>
          <p:cNvGrpSpPr>
            <a:grpSpLocks noChangeAspect="1"/>
          </p:cNvGrpSpPr>
          <p:nvPr/>
        </p:nvGrpSpPr>
        <p:grpSpPr>
          <a:xfrm>
            <a:off x="1433809" y="1681484"/>
            <a:ext cx="6635918" cy="3647031"/>
            <a:chOff x="0" y="0"/>
            <a:chExt cx="10238381" cy="5626907"/>
          </a:xfrm>
        </p:grpSpPr>
        <p:sp>
          <p:nvSpPr>
            <p:cNvPr id="5" name="Freeform 5" descr="preencoded.png"/>
            <p:cNvSpPr/>
            <p:nvPr/>
          </p:nvSpPr>
          <p:spPr>
            <a:xfrm>
              <a:off x="0" y="0"/>
              <a:ext cx="10238359" cy="5626862"/>
            </a:xfrm>
            <a:custGeom>
              <a:avLst/>
              <a:gdLst/>
              <a:ahLst/>
              <a:cxnLst/>
              <a:rect l="l" t="t" r="r" b="b"/>
              <a:pathLst>
                <a:path w="10238359" h="5626862">
                  <a:moveTo>
                    <a:pt x="0" y="0"/>
                  </a:moveTo>
                  <a:lnTo>
                    <a:pt x="10238359" y="0"/>
                  </a:lnTo>
                  <a:lnTo>
                    <a:pt x="10238359" y="5626862"/>
                  </a:lnTo>
                  <a:lnTo>
                    <a:pt x="0" y="5626862"/>
                  </a:lnTo>
                  <a:lnTo>
                    <a:pt x="0" y="0"/>
                  </a:lnTo>
                  <a:close/>
                </a:path>
              </a:pathLst>
            </a:custGeom>
            <a:blipFill>
              <a:blip r:embed="rId4"/>
              <a:stretch>
                <a:fillRect l="-2" r="-2"/>
              </a:stretch>
            </a:blipFill>
          </p:spPr>
          <p:txBody>
            <a:bodyPr/>
            <a:lstStyle/>
            <a:p>
              <a:endParaRPr lang="en-US">
                <a:latin typeface="IBM Plex Sans Arabic Bold" panose="020B0803050203000203" pitchFamily="34" charset="-78"/>
                <a:cs typeface="IBM Plex Sans Arabic Bold" panose="020B0803050203000203" pitchFamily="34" charset="-78"/>
              </a:endParaRPr>
            </a:p>
          </p:txBody>
        </p:sp>
      </p:grpSp>
      <p:grpSp>
        <p:nvGrpSpPr>
          <p:cNvPr id="6" name="Group 6"/>
          <p:cNvGrpSpPr/>
          <p:nvPr/>
        </p:nvGrpSpPr>
        <p:grpSpPr>
          <a:xfrm>
            <a:off x="2344263" y="2838177"/>
            <a:ext cx="145576" cy="241348"/>
            <a:chOff x="0" y="0"/>
            <a:chExt cx="194101" cy="321797"/>
          </a:xfrm>
        </p:grpSpPr>
        <p:sp>
          <p:nvSpPr>
            <p:cNvPr id="7" name="Freeform 7"/>
            <p:cNvSpPr/>
            <p:nvPr/>
          </p:nvSpPr>
          <p:spPr>
            <a:xfrm>
              <a:off x="0" y="0"/>
              <a:ext cx="194183" cy="321818"/>
            </a:xfrm>
            <a:custGeom>
              <a:avLst/>
              <a:gdLst/>
              <a:ahLst/>
              <a:cxnLst/>
              <a:rect l="l" t="t" r="r" b="b"/>
              <a:pathLst>
                <a:path w="194183" h="321818">
                  <a:moveTo>
                    <a:pt x="0" y="31369"/>
                  </a:moveTo>
                  <a:cubicBezTo>
                    <a:pt x="0" y="13970"/>
                    <a:pt x="13970" y="0"/>
                    <a:pt x="31369" y="0"/>
                  </a:cubicBezTo>
                  <a:lnTo>
                    <a:pt x="162814" y="0"/>
                  </a:lnTo>
                  <a:cubicBezTo>
                    <a:pt x="180086" y="0"/>
                    <a:pt x="194183" y="13970"/>
                    <a:pt x="194183" y="31369"/>
                  </a:cubicBezTo>
                  <a:lnTo>
                    <a:pt x="194183" y="290449"/>
                  </a:lnTo>
                  <a:cubicBezTo>
                    <a:pt x="194183" y="307721"/>
                    <a:pt x="180213" y="321818"/>
                    <a:pt x="162814" y="321818"/>
                  </a:cubicBezTo>
                  <a:lnTo>
                    <a:pt x="31369" y="321818"/>
                  </a:lnTo>
                  <a:cubicBezTo>
                    <a:pt x="13970" y="321818"/>
                    <a:pt x="0" y="307721"/>
                    <a:pt x="0" y="290449"/>
                  </a:cubicBezTo>
                  <a:close/>
                </a:path>
              </a:pathLst>
            </a:custGeom>
            <a:solidFill>
              <a:srgbClr val="245645"/>
            </a:solidFill>
            <a:ln w="12700">
              <a:solidFill>
                <a:srgbClr val="000000"/>
              </a:solid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sp>
        <p:nvSpPr>
          <p:cNvPr id="8" name="TextBox 8"/>
          <p:cNvSpPr txBox="1"/>
          <p:nvPr/>
        </p:nvSpPr>
        <p:spPr>
          <a:xfrm>
            <a:off x="871015" y="2964360"/>
            <a:ext cx="1303377" cy="182742"/>
          </a:xfrm>
          <a:prstGeom prst="rect">
            <a:avLst/>
          </a:prstGeom>
        </p:spPr>
        <p:txBody>
          <a:bodyPr lIns="0" tIns="0" rIns="0" bIns="0" rtlCol="0" anchor="t">
            <a:spAutoFit/>
          </a:bodyPr>
          <a:lstStyle/>
          <a:p>
            <a:pPr algn="r">
              <a:lnSpc>
                <a:spcPts val="1062"/>
              </a:lnSpc>
            </a:pPr>
            <a:r>
              <a:rPr lang="ar-EG" sz="200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البث الحي</a:t>
            </a:r>
          </a:p>
        </p:txBody>
      </p:sp>
      <p:grpSp>
        <p:nvGrpSpPr>
          <p:cNvPr id="9" name="Group 9"/>
          <p:cNvGrpSpPr/>
          <p:nvPr/>
        </p:nvGrpSpPr>
        <p:grpSpPr>
          <a:xfrm>
            <a:off x="2344263" y="3384325"/>
            <a:ext cx="145576" cy="241348"/>
            <a:chOff x="0" y="0"/>
            <a:chExt cx="194101" cy="321797"/>
          </a:xfrm>
        </p:grpSpPr>
        <p:sp>
          <p:nvSpPr>
            <p:cNvPr id="10" name="Freeform 10"/>
            <p:cNvSpPr/>
            <p:nvPr/>
          </p:nvSpPr>
          <p:spPr>
            <a:xfrm>
              <a:off x="0" y="0"/>
              <a:ext cx="194183" cy="321818"/>
            </a:xfrm>
            <a:custGeom>
              <a:avLst/>
              <a:gdLst/>
              <a:ahLst/>
              <a:cxnLst/>
              <a:rect l="l" t="t" r="r" b="b"/>
              <a:pathLst>
                <a:path w="194183" h="321818">
                  <a:moveTo>
                    <a:pt x="0" y="31369"/>
                  </a:moveTo>
                  <a:cubicBezTo>
                    <a:pt x="0" y="13970"/>
                    <a:pt x="13970" y="0"/>
                    <a:pt x="31369" y="0"/>
                  </a:cubicBezTo>
                  <a:lnTo>
                    <a:pt x="162814" y="0"/>
                  </a:lnTo>
                  <a:cubicBezTo>
                    <a:pt x="180086" y="0"/>
                    <a:pt x="194183" y="13970"/>
                    <a:pt x="194183" y="31369"/>
                  </a:cubicBezTo>
                  <a:lnTo>
                    <a:pt x="194183" y="290449"/>
                  </a:lnTo>
                  <a:cubicBezTo>
                    <a:pt x="194183" y="307721"/>
                    <a:pt x="180213" y="321818"/>
                    <a:pt x="162814" y="321818"/>
                  </a:cubicBezTo>
                  <a:lnTo>
                    <a:pt x="31369" y="321818"/>
                  </a:lnTo>
                  <a:cubicBezTo>
                    <a:pt x="13970" y="321818"/>
                    <a:pt x="0" y="307721"/>
                    <a:pt x="0" y="290449"/>
                  </a:cubicBezTo>
                  <a:close/>
                </a:path>
              </a:pathLst>
            </a:custGeom>
            <a:solidFill>
              <a:srgbClr val="48AC89"/>
            </a:solidFill>
            <a:ln w="12700">
              <a:solidFill>
                <a:srgbClr val="000000"/>
              </a:solid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sp>
        <p:nvSpPr>
          <p:cNvPr id="11" name="TextBox 11"/>
          <p:cNvSpPr txBox="1"/>
          <p:nvPr/>
        </p:nvSpPr>
        <p:spPr>
          <a:xfrm>
            <a:off x="693226" y="3486711"/>
            <a:ext cx="1481166" cy="182742"/>
          </a:xfrm>
          <a:prstGeom prst="rect">
            <a:avLst/>
          </a:prstGeom>
        </p:spPr>
        <p:txBody>
          <a:bodyPr lIns="0" tIns="0" rIns="0" bIns="0" rtlCol="0" anchor="t">
            <a:spAutoFit/>
          </a:bodyPr>
          <a:lstStyle/>
          <a:p>
            <a:pPr algn="r">
              <a:lnSpc>
                <a:spcPts val="1062"/>
              </a:lnSpc>
            </a:pPr>
            <a:r>
              <a:rPr lang="ar-EG" sz="200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بيانات التدريب</a:t>
            </a:r>
          </a:p>
        </p:txBody>
      </p:sp>
      <p:grpSp>
        <p:nvGrpSpPr>
          <p:cNvPr id="12" name="Group 12"/>
          <p:cNvGrpSpPr/>
          <p:nvPr/>
        </p:nvGrpSpPr>
        <p:grpSpPr>
          <a:xfrm>
            <a:off x="2344263" y="3933877"/>
            <a:ext cx="145576" cy="241348"/>
            <a:chOff x="0" y="0"/>
            <a:chExt cx="194101" cy="321797"/>
          </a:xfrm>
        </p:grpSpPr>
        <p:sp>
          <p:nvSpPr>
            <p:cNvPr id="13" name="Freeform 13"/>
            <p:cNvSpPr/>
            <p:nvPr/>
          </p:nvSpPr>
          <p:spPr>
            <a:xfrm>
              <a:off x="0" y="0"/>
              <a:ext cx="194183" cy="321818"/>
            </a:xfrm>
            <a:custGeom>
              <a:avLst/>
              <a:gdLst/>
              <a:ahLst/>
              <a:cxnLst/>
              <a:rect l="l" t="t" r="r" b="b"/>
              <a:pathLst>
                <a:path w="194183" h="321818">
                  <a:moveTo>
                    <a:pt x="0" y="31369"/>
                  </a:moveTo>
                  <a:cubicBezTo>
                    <a:pt x="0" y="13970"/>
                    <a:pt x="13970" y="0"/>
                    <a:pt x="31369" y="0"/>
                  </a:cubicBezTo>
                  <a:lnTo>
                    <a:pt x="162814" y="0"/>
                  </a:lnTo>
                  <a:cubicBezTo>
                    <a:pt x="180086" y="0"/>
                    <a:pt x="194183" y="13970"/>
                    <a:pt x="194183" y="31369"/>
                  </a:cubicBezTo>
                  <a:lnTo>
                    <a:pt x="194183" y="290449"/>
                  </a:lnTo>
                  <a:cubicBezTo>
                    <a:pt x="194183" y="307721"/>
                    <a:pt x="180213" y="321818"/>
                    <a:pt x="162814" y="321818"/>
                  </a:cubicBezTo>
                  <a:lnTo>
                    <a:pt x="31369" y="321818"/>
                  </a:lnTo>
                  <a:cubicBezTo>
                    <a:pt x="13970" y="321818"/>
                    <a:pt x="0" y="307721"/>
                    <a:pt x="0" y="290449"/>
                  </a:cubicBezTo>
                  <a:close/>
                </a:path>
              </a:pathLst>
            </a:custGeom>
            <a:solidFill>
              <a:srgbClr val="98D4BF"/>
            </a:solidFill>
            <a:ln w="12700">
              <a:solidFill>
                <a:srgbClr val="000000"/>
              </a:solid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sp>
        <p:nvSpPr>
          <p:cNvPr id="14" name="TextBox 14"/>
          <p:cNvSpPr txBox="1"/>
          <p:nvPr/>
        </p:nvSpPr>
        <p:spPr>
          <a:xfrm>
            <a:off x="606503" y="4005299"/>
            <a:ext cx="1567889" cy="182742"/>
          </a:xfrm>
          <a:prstGeom prst="rect">
            <a:avLst/>
          </a:prstGeom>
        </p:spPr>
        <p:txBody>
          <a:bodyPr lIns="0" tIns="0" rIns="0" bIns="0" rtlCol="0" anchor="t">
            <a:spAutoFit/>
          </a:bodyPr>
          <a:lstStyle/>
          <a:p>
            <a:pPr algn="r">
              <a:lnSpc>
                <a:spcPts val="1062"/>
              </a:lnSpc>
            </a:pPr>
            <a:r>
              <a:rPr lang="ar-EG" sz="200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بيانات المحاكاة</a:t>
            </a:r>
          </a:p>
        </p:txBody>
      </p:sp>
      <p:sp>
        <p:nvSpPr>
          <p:cNvPr id="15" name="TextBox 15"/>
          <p:cNvSpPr txBox="1"/>
          <p:nvPr/>
        </p:nvSpPr>
        <p:spPr>
          <a:xfrm>
            <a:off x="172248" y="5543773"/>
            <a:ext cx="7142952" cy="423065"/>
          </a:xfrm>
          <a:prstGeom prst="rect">
            <a:avLst/>
          </a:prstGeom>
        </p:spPr>
        <p:txBody>
          <a:bodyPr wrap="square" lIns="0" tIns="0" rIns="0" bIns="0" rtlCol="0" anchor="t">
            <a:spAutoFit/>
          </a:bodyPr>
          <a:lstStyle/>
          <a:p>
            <a:pPr algn="r" rtl="1">
              <a:lnSpc>
                <a:spcPct val="150000"/>
              </a:lnSpc>
            </a:pPr>
            <a:r>
              <a:rPr lang="ar-EG" sz="1999" dirty="0">
                <a:solidFill>
                  <a:srgbClr val="CCD891"/>
                </a:solidFill>
                <a:latin typeface="IBM Plex Sans Arabic Bold" panose="020B0803050203000203" pitchFamily="34" charset="-78"/>
                <a:ea typeface="IBM Plex Sans Arabic"/>
                <a:cs typeface="IBM Plex Sans Arabic Bold" panose="020B0803050203000203" pitchFamily="34" charset="-78"/>
                <a:sym typeface="IBM Plex Sans Arabic"/>
                <a:rtl/>
              </a:rPr>
              <a:t>يوضح</a:t>
            </a:r>
            <a:r>
              <a:rPr lang="en-US" sz="1999" dirty="0">
                <a:solidFill>
                  <a:srgbClr val="CCD891"/>
                </a:solidFill>
                <a:latin typeface="IBM Plex Sans Arabic Bold" panose="020B0803050203000203" pitchFamily="34" charset="-78"/>
                <a:ea typeface="IBM Plex Sans Arabic"/>
                <a:cs typeface="IBM Plex Sans Arabic Bold" panose="020B0803050203000203" pitchFamily="34" charset="-78"/>
                <a:sym typeface="IBM Plex Sans Arabic"/>
                <a:rtl/>
              </a:rPr>
              <a:t>:</a:t>
            </a:r>
            <a:r>
              <a:rPr lang="ar-EG" sz="1999" dirty="0">
                <a:solidFill>
                  <a:srgbClr val="CCD891"/>
                </a:solidFill>
                <a:latin typeface="IBM Plex Sans Arabic Bold" panose="020B0803050203000203" pitchFamily="34" charset="-78"/>
                <a:ea typeface="IBM Plex Sans Arabic"/>
                <a:cs typeface="IBM Plex Sans Arabic Bold" panose="020B0803050203000203" pitchFamily="34" charset="-78"/>
                <a:sym typeface="IBM Plex Sans Arabic"/>
                <a:rtl/>
              </a:rPr>
              <a:t> </a:t>
            </a:r>
            <a:r>
              <a:rPr lang="ar-EG" dirty="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الرسم البياني أعلاه توزيع مصادر البيانات المستخدمة في المشروع.</a:t>
            </a:r>
            <a:endParaRPr lang="ar-EG" sz="1999" dirty="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endParaRPr>
          </a:p>
        </p:txBody>
      </p:sp>
      <p:sp>
        <p:nvSpPr>
          <p:cNvPr id="16" name="TextBox 16"/>
          <p:cNvSpPr txBox="1"/>
          <p:nvPr/>
        </p:nvSpPr>
        <p:spPr>
          <a:xfrm>
            <a:off x="14544257" y="3670620"/>
            <a:ext cx="3160306" cy="278923"/>
          </a:xfrm>
          <a:prstGeom prst="rect">
            <a:avLst/>
          </a:prstGeom>
        </p:spPr>
        <p:txBody>
          <a:bodyPr lIns="0" tIns="0" rIns="0" bIns="0" rtlCol="0" anchor="t">
            <a:spAutoFit/>
          </a:bodyPr>
          <a:lstStyle/>
          <a:p>
            <a:pPr algn="r" rtl="1">
              <a:lnSpc>
                <a:spcPts val="1688"/>
              </a:lnSpc>
            </a:pPr>
            <a:r>
              <a:rPr lang="ar-EG" sz="3000"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مصادر البيانات</a:t>
            </a:r>
          </a:p>
        </p:txBody>
      </p:sp>
      <p:sp>
        <p:nvSpPr>
          <p:cNvPr id="17" name="TextBox 17"/>
          <p:cNvSpPr txBox="1"/>
          <p:nvPr/>
        </p:nvSpPr>
        <p:spPr>
          <a:xfrm>
            <a:off x="10093795" y="4016598"/>
            <a:ext cx="7955535" cy="876300"/>
          </a:xfrm>
          <a:prstGeom prst="rect">
            <a:avLst/>
          </a:prstGeom>
        </p:spPr>
        <p:txBody>
          <a:bodyPr lIns="0" tIns="0" rIns="0" bIns="0" rtlCol="0" anchor="t">
            <a:spAutoFit/>
          </a:bodyPr>
          <a:lstStyle/>
          <a:p>
            <a:pPr marL="482601" lvl="1" indent="-241300" algn="r" rtl="1">
              <a:lnSpc>
                <a:spcPts val="3600"/>
              </a:lnSpc>
              <a:buFont typeface="Arial"/>
              <a:buChar char="•"/>
            </a:pPr>
            <a:r>
              <a:rPr lang="ar-EG" sz="20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البث الحي:</a:t>
            </a:r>
            <a:r>
              <a:rPr lang="ar-EG"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 تيار فيديو عالي الدقة (</a:t>
            </a:r>
            <a:r>
              <a:rPr lang="en-US"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Pr>
              <a:t>HD/4K</a:t>
            </a:r>
            <a:r>
              <a:rPr lang="ar-EG"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 يتم جمعه آنياً عبر كاميرا </a:t>
            </a:r>
            <a:r>
              <a:rPr lang="en-US"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Pr>
              <a:t>DJI O4</a:t>
            </a:r>
            <a:r>
              <a:rPr lang="ar-EG"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 ليكون المدخل الأساسي للتحليل.</a:t>
            </a:r>
          </a:p>
        </p:txBody>
      </p:sp>
      <p:sp>
        <p:nvSpPr>
          <p:cNvPr id="18" name="TextBox 18"/>
          <p:cNvSpPr txBox="1"/>
          <p:nvPr/>
        </p:nvSpPr>
        <p:spPr>
          <a:xfrm>
            <a:off x="10572052" y="5054823"/>
            <a:ext cx="7477277" cy="1333500"/>
          </a:xfrm>
          <a:prstGeom prst="rect">
            <a:avLst/>
          </a:prstGeom>
        </p:spPr>
        <p:txBody>
          <a:bodyPr lIns="0" tIns="0" rIns="0" bIns="0" rtlCol="0" anchor="t">
            <a:spAutoFit/>
          </a:bodyPr>
          <a:lstStyle/>
          <a:p>
            <a:pPr marL="482601" lvl="1" indent="-241300" algn="r" rtl="1">
              <a:lnSpc>
                <a:spcPts val="3600"/>
              </a:lnSpc>
              <a:buFont typeface="Arial"/>
              <a:buChar char="•"/>
            </a:pPr>
            <a:r>
              <a:rPr lang="ar-EG" sz="20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بيانات التدريب:</a:t>
            </a:r>
            <a:r>
              <a:rPr lang="ar-EG" sz="2000">
                <a:solidFill>
                  <a:srgbClr val="CCD891"/>
                </a:solidFill>
                <a:latin typeface="IBM Plex Sans Arabic Bold" panose="020B0803050203000203" pitchFamily="34" charset="-78"/>
                <a:ea typeface="IBM Plex Sans Arabic"/>
                <a:cs typeface="IBM Plex Sans Arabic Bold" panose="020B0803050203000203" pitchFamily="34" charset="-78"/>
                <a:sym typeface="IBM Plex Sans Arabic"/>
                <a:rtl/>
              </a:rPr>
              <a:t> </a:t>
            </a:r>
            <a:r>
              <a:rPr lang="ar-EG"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مجموعة بيانات صور مخصصة (</a:t>
            </a:r>
            <a:r>
              <a:rPr lang="en-US"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Pr>
              <a:t>Custom Dataset</a:t>
            </a:r>
            <a:r>
              <a:rPr lang="ar-EG"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 تم جمعها وتصنيفها لتدريب نموذج الذكاء الاصطناعي (</a:t>
            </a:r>
            <a:r>
              <a:rPr lang="en-US"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Pr>
              <a:t>YOLO</a:t>
            </a:r>
            <a:r>
              <a:rPr lang="ar-EG"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 على كشف فئات محددة (أشخاص، أسلحة، أدوات اقتحام، حقائب).</a:t>
            </a:r>
          </a:p>
        </p:txBody>
      </p:sp>
      <p:sp>
        <p:nvSpPr>
          <p:cNvPr id="19" name="TextBox 19"/>
          <p:cNvSpPr txBox="1"/>
          <p:nvPr/>
        </p:nvSpPr>
        <p:spPr>
          <a:xfrm>
            <a:off x="14846527" y="6908813"/>
            <a:ext cx="3030587" cy="278923"/>
          </a:xfrm>
          <a:prstGeom prst="rect">
            <a:avLst/>
          </a:prstGeom>
        </p:spPr>
        <p:txBody>
          <a:bodyPr lIns="0" tIns="0" rIns="0" bIns="0" rtlCol="0" anchor="t">
            <a:spAutoFit/>
          </a:bodyPr>
          <a:lstStyle/>
          <a:p>
            <a:pPr algn="r" rtl="1">
              <a:lnSpc>
                <a:spcPts val="1688"/>
              </a:lnSpc>
            </a:pPr>
            <a:r>
              <a:rPr lang="ar-EG" sz="3000"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المعالجة والتنظيف</a:t>
            </a:r>
          </a:p>
        </p:txBody>
      </p:sp>
      <p:sp>
        <p:nvSpPr>
          <p:cNvPr id="20" name="TextBox 20"/>
          <p:cNvSpPr txBox="1"/>
          <p:nvPr/>
        </p:nvSpPr>
        <p:spPr>
          <a:xfrm>
            <a:off x="11925501" y="7405067"/>
            <a:ext cx="6181352" cy="876300"/>
          </a:xfrm>
          <a:prstGeom prst="rect">
            <a:avLst/>
          </a:prstGeom>
        </p:spPr>
        <p:txBody>
          <a:bodyPr lIns="0" tIns="0" rIns="0" bIns="0" rtlCol="0" anchor="t">
            <a:spAutoFit/>
          </a:bodyPr>
          <a:lstStyle/>
          <a:p>
            <a:pPr marL="482601" lvl="1" indent="-241300" algn="r" rtl="1">
              <a:lnSpc>
                <a:spcPts val="3600"/>
              </a:lnSpc>
              <a:buFont typeface="Arial"/>
              <a:buChar char="•"/>
            </a:pPr>
            <a:r>
              <a:rPr lang="ar-EG" sz="20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التصنيف الدقيق:</a:t>
            </a:r>
            <a:r>
              <a:rPr lang="ar-EG" sz="2000">
                <a:solidFill>
                  <a:srgbClr val="CCD891"/>
                </a:solidFill>
                <a:latin typeface="IBM Plex Sans Arabic Bold" panose="020B0803050203000203" pitchFamily="34" charset="-78"/>
                <a:ea typeface="IBM Plex Sans Arabic"/>
                <a:cs typeface="IBM Plex Sans Arabic Bold" panose="020B0803050203000203" pitchFamily="34" charset="-78"/>
                <a:sym typeface="IBM Plex Sans Arabic"/>
                <a:rtl/>
              </a:rPr>
              <a:t> </a:t>
            </a:r>
            <a:r>
              <a:rPr lang="ar-EG"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معالجة الصور يدوياً لتحديد الأجسام المشبوهة (</a:t>
            </a:r>
            <a:r>
              <a:rPr lang="en-US"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Pr>
              <a:t>Bounding Boxes</a:t>
            </a:r>
            <a:r>
              <a:rPr lang="ar-EG"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 لضمان دقة النموذج.</a:t>
            </a:r>
          </a:p>
        </p:txBody>
      </p:sp>
      <p:sp>
        <p:nvSpPr>
          <p:cNvPr id="21" name="TextBox 21"/>
          <p:cNvSpPr txBox="1"/>
          <p:nvPr/>
        </p:nvSpPr>
        <p:spPr>
          <a:xfrm>
            <a:off x="11925501" y="8339123"/>
            <a:ext cx="6181352" cy="1333500"/>
          </a:xfrm>
          <a:prstGeom prst="rect">
            <a:avLst/>
          </a:prstGeom>
        </p:spPr>
        <p:txBody>
          <a:bodyPr lIns="0" tIns="0" rIns="0" bIns="0" rtlCol="0" anchor="t">
            <a:spAutoFit/>
          </a:bodyPr>
          <a:lstStyle/>
          <a:p>
            <a:pPr marL="482601" lvl="1" indent="-241300" algn="r" rtl="1">
              <a:lnSpc>
                <a:spcPts val="3600"/>
              </a:lnSpc>
              <a:buFont typeface="Arial"/>
              <a:buChar char="•"/>
            </a:pPr>
            <a:r>
              <a:rPr lang="ar-EG" sz="20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تحسين التدفق</a:t>
            </a:r>
            <a:r>
              <a:rPr lang="ar-EG" sz="2000">
                <a:solidFill>
                  <a:srgbClr val="CCD891"/>
                </a:solidFill>
                <a:latin typeface="IBM Plex Sans Arabic Bold" panose="020B0803050203000203" pitchFamily="34" charset="-78"/>
                <a:ea typeface="IBM Plex Sans Arabic"/>
                <a:cs typeface="IBM Plex Sans Arabic Bold" panose="020B0803050203000203" pitchFamily="34" charset="-78"/>
                <a:sym typeface="IBM Plex Sans Arabic"/>
                <a:rtl/>
              </a:rPr>
              <a:t>: </a:t>
            </a:r>
            <a:r>
              <a:rPr lang="ar-EG"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تطبيق تقنيات ضغط الفيديو ومعالجة الإطارات لضمان سرعة التحليل اللحظي (</a:t>
            </a:r>
            <a:r>
              <a:rPr lang="en-US"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Pr>
              <a:t>Real-time Inference</a:t>
            </a:r>
            <a:r>
              <a:rPr lang="ar-EG"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 على المحطة الأرضية.</a:t>
            </a:r>
          </a:p>
        </p:txBody>
      </p:sp>
      <p:sp>
        <p:nvSpPr>
          <p:cNvPr id="22" name="TextBox 22"/>
          <p:cNvSpPr txBox="1"/>
          <p:nvPr/>
        </p:nvSpPr>
        <p:spPr>
          <a:xfrm>
            <a:off x="8605960" y="7059856"/>
            <a:ext cx="1487835" cy="278923"/>
          </a:xfrm>
          <a:prstGeom prst="rect">
            <a:avLst/>
          </a:prstGeom>
        </p:spPr>
        <p:txBody>
          <a:bodyPr lIns="0" tIns="0" rIns="0" bIns="0" rtlCol="0" anchor="t">
            <a:spAutoFit/>
          </a:bodyPr>
          <a:lstStyle/>
          <a:p>
            <a:pPr algn="r" rtl="1">
              <a:lnSpc>
                <a:spcPts val="1688"/>
              </a:lnSpc>
            </a:pPr>
            <a:r>
              <a:rPr lang="ar-EG" sz="3000"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التحديات</a:t>
            </a:r>
          </a:p>
        </p:txBody>
      </p:sp>
      <p:sp>
        <p:nvSpPr>
          <p:cNvPr id="23" name="TextBox 23"/>
          <p:cNvSpPr txBox="1"/>
          <p:nvPr/>
        </p:nvSpPr>
        <p:spPr>
          <a:xfrm>
            <a:off x="2810065" y="7392277"/>
            <a:ext cx="7696519" cy="876300"/>
          </a:xfrm>
          <a:prstGeom prst="rect">
            <a:avLst/>
          </a:prstGeom>
        </p:spPr>
        <p:txBody>
          <a:bodyPr lIns="0" tIns="0" rIns="0" bIns="0" rtlCol="0" anchor="t">
            <a:spAutoFit/>
          </a:bodyPr>
          <a:lstStyle/>
          <a:p>
            <a:pPr marL="482601" lvl="1" indent="-241300" algn="r" rtl="1">
              <a:lnSpc>
                <a:spcPts val="3600"/>
              </a:lnSpc>
              <a:buFont typeface="Arial"/>
              <a:buChar char="•"/>
            </a:pPr>
            <a:r>
              <a:rPr lang="ar-EG" sz="20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حساسية البيانات:</a:t>
            </a:r>
            <a:r>
              <a:rPr lang="ar-EG" sz="2000">
                <a:solidFill>
                  <a:srgbClr val="CCD891"/>
                </a:solidFill>
                <a:latin typeface="IBM Plex Sans Arabic Bold" panose="020B0803050203000203" pitchFamily="34" charset="-78"/>
                <a:ea typeface="IBM Plex Sans Arabic"/>
                <a:cs typeface="IBM Plex Sans Arabic Bold" panose="020B0803050203000203" pitchFamily="34" charset="-78"/>
                <a:sym typeface="IBM Plex Sans Arabic"/>
                <a:rtl/>
              </a:rPr>
              <a:t> </a:t>
            </a:r>
            <a:r>
              <a:rPr lang="ar-EG"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صعوبة الوصول إلى بيانات حقيقية لأشخاص مطلوبين أمنياً أو لقطات فعلية من مناطق محظورة بسبب قيود الخصوصية.</a:t>
            </a:r>
          </a:p>
        </p:txBody>
      </p:sp>
      <p:sp>
        <p:nvSpPr>
          <p:cNvPr id="24" name="TextBox 24"/>
          <p:cNvSpPr txBox="1"/>
          <p:nvPr/>
        </p:nvSpPr>
        <p:spPr>
          <a:xfrm>
            <a:off x="2810065" y="8339123"/>
            <a:ext cx="7696519" cy="876300"/>
          </a:xfrm>
          <a:prstGeom prst="rect">
            <a:avLst/>
          </a:prstGeom>
        </p:spPr>
        <p:txBody>
          <a:bodyPr lIns="0" tIns="0" rIns="0" bIns="0" rtlCol="0" anchor="t">
            <a:spAutoFit/>
          </a:bodyPr>
          <a:lstStyle/>
          <a:p>
            <a:pPr marL="482601" lvl="1" indent="-241300" algn="r" rtl="1">
              <a:lnSpc>
                <a:spcPts val="3600"/>
              </a:lnSpc>
              <a:buFont typeface="Arial"/>
              <a:buChar char="•"/>
            </a:pPr>
            <a:r>
              <a:rPr lang="ar-EG" sz="20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الحل في النموذج الأولي:</a:t>
            </a:r>
            <a:r>
              <a:rPr lang="ar-EG" sz="2000">
                <a:solidFill>
                  <a:srgbClr val="CCD891"/>
                </a:solidFill>
                <a:latin typeface="IBM Plex Sans Arabic Bold" panose="020B0803050203000203" pitchFamily="34" charset="-78"/>
                <a:ea typeface="IBM Plex Sans Arabic"/>
                <a:cs typeface="IBM Plex Sans Arabic Bold" panose="020B0803050203000203" pitchFamily="34" charset="-78"/>
                <a:sym typeface="IBM Plex Sans Arabic"/>
                <a:rtl/>
              </a:rPr>
              <a:t> </a:t>
            </a:r>
            <a:r>
              <a:rPr lang="ar-EG"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تم استخدام بيانات تجريبية وسيناريوهات محاكاة </a:t>
            </a:r>
          </a:p>
          <a:p>
            <a:pPr marL="482601" lvl="1" indent="-241300" algn="r" rtl="1">
              <a:lnSpc>
                <a:spcPts val="3600"/>
              </a:lnSpc>
              <a:buFont typeface="Arial"/>
              <a:buChar char="•"/>
            </a:pPr>
            <a:r>
              <a:rPr lang="ar-EG"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a:t>
            </a:r>
            <a:r>
              <a:rPr lang="en-US"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Pr>
              <a:t>Simulation Data</a:t>
            </a:r>
            <a:r>
              <a:rPr lang="ar-EG" sz="2000">
                <a:solidFill>
                  <a:srgbClr val="FFEFFF"/>
                </a:solidFill>
                <a:latin typeface="IBM Plex Sans Arabic Bold" panose="020B0803050203000203" pitchFamily="34" charset="-78"/>
                <a:ea typeface="IBM Plex Sans Arabic"/>
                <a:cs typeface="IBM Plex Sans Arabic Bold" panose="020B0803050203000203" pitchFamily="34" charset="-78"/>
                <a:sym typeface="IBM Plex Sans Arabic"/>
                <a:rtl/>
              </a:rPr>
              <a:t>) لإثبات كفاءة النظام في الهاكاثون.</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3" name="TextBox 3"/>
          <p:cNvSpPr txBox="1"/>
          <p:nvPr/>
        </p:nvSpPr>
        <p:spPr>
          <a:xfrm>
            <a:off x="10293809" y="843557"/>
            <a:ext cx="7088238" cy="914549"/>
          </a:xfrm>
          <a:prstGeom prst="rect">
            <a:avLst/>
          </a:prstGeom>
        </p:spPr>
        <p:txBody>
          <a:bodyPr lIns="0" tIns="0" rIns="0" bIns="0" rtlCol="0" anchor="t">
            <a:spAutoFit/>
          </a:bodyPr>
          <a:lstStyle/>
          <a:p>
            <a:pPr algn="r" rtl="1">
              <a:lnSpc>
                <a:spcPts val="6938"/>
              </a:lnSpc>
            </a:pPr>
            <a:r>
              <a:rPr lang="ar-EG" sz="5562"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التقنيات المستخدمة</a:t>
            </a:r>
          </a:p>
        </p:txBody>
      </p:sp>
      <p:sp>
        <p:nvSpPr>
          <p:cNvPr id="4" name="Freeform 4" descr="preencoded.png"/>
          <p:cNvSpPr/>
          <p:nvPr/>
        </p:nvSpPr>
        <p:spPr>
          <a:xfrm>
            <a:off x="14538708" y="3120926"/>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4">
              <a:extLst>
                <a:ext uri="{96DAC541-7B7A-43D3-8B79-37D633B846F1}">
                  <asvg:svgBlip xmlns:asvg="http://schemas.microsoft.com/office/drawing/2016/SVG/main" r:embed="rId5"/>
                </a:ext>
              </a:extLst>
            </a:blip>
            <a:stretch>
              <a:fillRect l="-6666" r="-6666"/>
            </a:stretch>
          </a:blipFill>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5" name="TextBox 5"/>
          <p:cNvSpPr txBox="1"/>
          <p:nvPr/>
        </p:nvSpPr>
        <p:spPr>
          <a:xfrm>
            <a:off x="13389890" y="3973349"/>
            <a:ext cx="3006357" cy="872034"/>
          </a:xfrm>
          <a:prstGeom prst="rect">
            <a:avLst/>
          </a:prstGeom>
        </p:spPr>
        <p:txBody>
          <a:bodyPr lIns="0" tIns="0" rIns="0" bIns="0" rtlCol="0" anchor="t">
            <a:spAutoFit/>
          </a:bodyPr>
          <a:lstStyle/>
          <a:p>
            <a:pPr algn="r" rtl="1">
              <a:lnSpc>
                <a:spcPts val="3437"/>
              </a:lnSpc>
            </a:pPr>
            <a:r>
              <a:rPr lang="ar-EG" sz="2750"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    العتاد والأجهزة</a:t>
            </a:r>
          </a:p>
          <a:p>
            <a:pPr algn="ctr" rtl="1">
              <a:lnSpc>
                <a:spcPts val="3438"/>
              </a:lnSpc>
            </a:pPr>
            <a:r>
              <a:rPr lang="ar-EG" sz="2750"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 (</a:t>
            </a:r>
            <a:r>
              <a:rPr lang="en-US" sz="2750"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Pr>
              <a:t>Hardware Stack</a:t>
            </a:r>
            <a:r>
              <a:rPr lang="ar-EG" sz="2750"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a:t>
            </a:r>
          </a:p>
        </p:txBody>
      </p:sp>
      <p:sp>
        <p:nvSpPr>
          <p:cNvPr id="6" name="TextBox 6"/>
          <p:cNvSpPr txBox="1"/>
          <p:nvPr/>
        </p:nvSpPr>
        <p:spPr>
          <a:xfrm>
            <a:off x="11744103" y="5354391"/>
            <a:ext cx="5198268" cy="817531"/>
          </a:xfrm>
          <a:prstGeom prst="rect">
            <a:avLst/>
          </a:prstGeom>
        </p:spPr>
        <p:txBody>
          <a:bodyPr lIns="0" tIns="0" rIns="0" bIns="0" rtlCol="0" anchor="t">
            <a:spAutoFit/>
          </a:bodyPr>
          <a:lstStyle/>
          <a:p>
            <a:pPr marL="482347" lvl="1" indent="-241173" algn="r" rtl="1">
              <a:lnSpc>
                <a:spcPts val="3254"/>
              </a:lnSpc>
              <a:buFont typeface="Arial"/>
              <a:buChar char="•"/>
            </a:pPr>
            <a:r>
              <a:rPr lang="ar-EG" sz="20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درون </a:t>
            </a:r>
            <a:r>
              <a:rPr lang="en-US" sz="20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Pr>
              <a:t>FPV</a:t>
            </a:r>
            <a:r>
              <a:rPr lang="ar-EG" sz="20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 مخصص:</a:t>
            </a:r>
            <a:r>
              <a:rPr lang="ar-EG" sz="2000">
                <a:solidFill>
                  <a:srgbClr val="CCD891"/>
                </a:solidFill>
                <a:latin typeface="IBM Plex Sans Arabic Bold" panose="020B0803050203000203" pitchFamily="34" charset="-78"/>
                <a:ea typeface="IBM Plex Sans Arabic"/>
                <a:cs typeface="IBM Plex Sans Arabic Bold" panose="020B0803050203000203" pitchFamily="34" charset="-78"/>
                <a:sym typeface="IBM Plex Sans Arabic"/>
                <a:rtl/>
              </a:rPr>
              <a:t> </a:t>
            </a:r>
          </a:p>
          <a:p>
            <a:pPr algn="r" rtl="1">
              <a:lnSpc>
                <a:spcPts val="3255"/>
              </a:lnSpc>
            </a:pPr>
            <a:r>
              <a:rPr lang="ar-EG" sz="200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يوفر المرونة والسرعة الميدانية الفائقة.</a:t>
            </a:r>
          </a:p>
        </p:txBody>
      </p:sp>
      <p:sp>
        <p:nvSpPr>
          <p:cNvPr id="7" name="TextBox 7"/>
          <p:cNvSpPr txBox="1"/>
          <p:nvPr/>
        </p:nvSpPr>
        <p:spPr>
          <a:xfrm>
            <a:off x="11744103" y="6473853"/>
            <a:ext cx="5198268" cy="1240724"/>
          </a:xfrm>
          <a:prstGeom prst="rect">
            <a:avLst/>
          </a:prstGeom>
        </p:spPr>
        <p:txBody>
          <a:bodyPr lIns="0" tIns="0" rIns="0" bIns="0" rtlCol="0" anchor="t">
            <a:spAutoFit/>
          </a:bodyPr>
          <a:lstStyle/>
          <a:p>
            <a:pPr marL="431801" lvl="1" indent="-215900" algn="r" rtl="1">
              <a:lnSpc>
                <a:spcPts val="3254"/>
              </a:lnSpc>
              <a:buFont typeface="Arial"/>
              <a:buChar char="•"/>
            </a:pPr>
            <a:r>
              <a:rPr lang="ar-EG" sz="2000" b="1">
                <a:solidFill>
                  <a:srgbClr val="FFE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نظام طيران </a:t>
            </a:r>
            <a:r>
              <a:rPr lang="en-US" sz="2000" b="1">
                <a:solidFill>
                  <a:srgbClr val="FFEFFF"/>
                </a:solidFill>
                <a:latin typeface="IBM Plex Sans Arabic Bold" panose="020B0803050203000203" pitchFamily="34" charset="-78"/>
                <a:ea typeface="IBM Plex Sans Arabic Bold"/>
                <a:cs typeface="IBM Plex Sans Arabic Bold" panose="020B0803050203000203" pitchFamily="34" charset="-78"/>
                <a:sym typeface="IBM Plex Sans Arabic Bold"/>
              </a:rPr>
              <a:t>INAV</a:t>
            </a:r>
            <a:r>
              <a:rPr lang="ar-EG" sz="2000" b="1">
                <a:solidFill>
                  <a:srgbClr val="FFE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a:t>
            </a:r>
          </a:p>
          <a:p>
            <a:pPr algn="r" rtl="1">
              <a:lnSpc>
                <a:spcPts val="3255"/>
              </a:lnSpc>
            </a:pPr>
            <a:r>
              <a:rPr lang="ar-EG" sz="2000">
                <a:solidFill>
                  <a:srgbClr val="CCD891"/>
                </a:solidFill>
                <a:latin typeface="IBM Plex Sans Arabic Bold" panose="020B0803050203000203" pitchFamily="34" charset="-78"/>
                <a:ea typeface="IBM Plex Sans Arabic"/>
                <a:cs typeface="IBM Plex Sans Arabic Bold" panose="020B0803050203000203" pitchFamily="34" charset="-78"/>
                <a:sym typeface="IBM Plex Sans Arabic"/>
                <a:rtl/>
              </a:rPr>
              <a:t> </a:t>
            </a:r>
            <a:r>
              <a:rPr lang="ar-EG" sz="200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للملاحة الآلية عبر نقاط </a:t>
            </a:r>
            <a:r>
              <a:rPr lang="en-US" sz="200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Pr>
              <a:t>GPS</a:t>
            </a:r>
            <a:r>
              <a:rPr lang="ar-EG" sz="200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واستقرار العقدة الجوية.</a:t>
            </a:r>
          </a:p>
        </p:txBody>
      </p:sp>
      <p:sp>
        <p:nvSpPr>
          <p:cNvPr id="8" name="TextBox 8"/>
          <p:cNvSpPr txBox="1"/>
          <p:nvPr/>
        </p:nvSpPr>
        <p:spPr>
          <a:xfrm>
            <a:off x="11744103" y="7737254"/>
            <a:ext cx="5198268" cy="1240724"/>
          </a:xfrm>
          <a:prstGeom prst="rect">
            <a:avLst/>
          </a:prstGeom>
        </p:spPr>
        <p:txBody>
          <a:bodyPr lIns="0" tIns="0" rIns="0" bIns="0" rtlCol="0" anchor="t">
            <a:spAutoFit/>
          </a:bodyPr>
          <a:lstStyle/>
          <a:p>
            <a:pPr marL="482347" lvl="1" indent="-241173" algn="r" rtl="1">
              <a:lnSpc>
                <a:spcPts val="3254"/>
              </a:lnSpc>
              <a:buFont typeface="Arial"/>
              <a:buChar char="•"/>
            </a:pPr>
            <a:r>
              <a:rPr lang="ar-EG" sz="20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وحدة </a:t>
            </a:r>
            <a:r>
              <a:rPr lang="en-US" sz="20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Pr>
              <a:t>DJI O4</a:t>
            </a:r>
            <a:r>
              <a:rPr lang="ar-EG" sz="20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a:t>
            </a:r>
            <a:r>
              <a:rPr lang="ar-EG" sz="2000">
                <a:solidFill>
                  <a:srgbClr val="CCD891"/>
                </a:solidFill>
                <a:latin typeface="IBM Plex Sans Arabic Bold" panose="020B0803050203000203" pitchFamily="34" charset="-78"/>
                <a:ea typeface="IBM Plex Sans Arabic"/>
                <a:cs typeface="IBM Plex Sans Arabic Bold" panose="020B0803050203000203" pitchFamily="34" charset="-78"/>
                <a:sym typeface="IBM Plex Sans Arabic"/>
                <a:rtl/>
              </a:rPr>
              <a:t> </a:t>
            </a:r>
          </a:p>
          <a:p>
            <a:pPr algn="r" rtl="1">
              <a:lnSpc>
                <a:spcPts val="3255"/>
              </a:lnSpc>
            </a:pPr>
            <a:r>
              <a:rPr lang="ar-EG" sz="200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تضمن بث فيديو عالي الدقة بزمن استجابة منخفض لتحليل دقيق بالذكاء الاصطناعي.</a:t>
            </a:r>
          </a:p>
        </p:txBody>
      </p:sp>
      <p:sp>
        <p:nvSpPr>
          <p:cNvPr id="9" name="Freeform 9" descr="preencoded.png"/>
          <p:cNvSpPr/>
          <p:nvPr/>
        </p:nvSpPr>
        <p:spPr>
          <a:xfrm>
            <a:off x="8866492" y="3120926"/>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6">
              <a:extLst>
                <a:ext uri="{96DAC541-7B7A-43D3-8B79-37D633B846F1}">
                  <asvg:svgBlip xmlns:asvg="http://schemas.microsoft.com/office/drawing/2016/SVG/main" r:embed="rId7"/>
                </a:ext>
              </a:extLst>
            </a:blip>
            <a:stretch>
              <a:fillRect t="-2666" b="-2666"/>
            </a:stretch>
          </a:blipFill>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10" name="TextBox 10"/>
          <p:cNvSpPr txBox="1"/>
          <p:nvPr/>
        </p:nvSpPr>
        <p:spPr>
          <a:xfrm>
            <a:off x="7080749" y="3973349"/>
            <a:ext cx="4413584" cy="872034"/>
          </a:xfrm>
          <a:prstGeom prst="rect">
            <a:avLst/>
          </a:prstGeom>
        </p:spPr>
        <p:txBody>
          <a:bodyPr lIns="0" tIns="0" rIns="0" bIns="0" rtlCol="0" anchor="t">
            <a:spAutoFit/>
          </a:bodyPr>
          <a:lstStyle/>
          <a:p>
            <a:pPr algn="r" rtl="1">
              <a:lnSpc>
                <a:spcPts val="3437"/>
              </a:lnSpc>
            </a:pPr>
            <a:r>
              <a:rPr lang="ar-EG" sz="2750"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الذكاء الاصطناعي والبرمجيات</a:t>
            </a:r>
          </a:p>
          <a:p>
            <a:pPr algn="ctr" rtl="1">
              <a:lnSpc>
                <a:spcPts val="3438"/>
              </a:lnSpc>
            </a:pPr>
            <a:r>
              <a:rPr lang="ar-EG" sz="2750"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a:t>
            </a:r>
            <a:r>
              <a:rPr lang="en-US" sz="2750"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Pr>
              <a:t>AI &amp; Software</a:t>
            </a:r>
            <a:r>
              <a:rPr lang="ar-EG" sz="2750"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a:t>
            </a:r>
          </a:p>
        </p:txBody>
      </p:sp>
      <p:sp>
        <p:nvSpPr>
          <p:cNvPr id="11" name="TextBox 11"/>
          <p:cNvSpPr txBox="1"/>
          <p:nvPr/>
        </p:nvSpPr>
        <p:spPr>
          <a:xfrm>
            <a:off x="6190801" y="5414059"/>
            <a:ext cx="5198268" cy="1240724"/>
          </a:xfrm>
          <a:prstGeom prst="rect">
            <a:avLst/>
          </a:prstGeom>
        </p:spPr>
        <p:txBody>
          <a:bodyPr lIns="0" tIns="0" rIns="0" bIns="0" rtlCol="0" anchor="t">
            <a:spAutoFit/>
          </a:bodyPr>
          <a:lstStyle/>
          <a:p>
            <a:pPr marL="482347" lvl="1" indent="-241173" algn="r" rtl="1">
              <a:lnSpc>
                <a:spcPts val="3254"/>
              </a:lnSpc>
              <a:buFont typeface="Arial"/>
              <a:buChar char="•"/>
            </a:pPr>
            <a:r>
              <a:rPr lang="ar-EG" sz="20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نموذج </a:t>
            </a:r>
            <a:r>
              <a:rPr lang="en-US" sz="20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Pr>
              <a:t>YOLOv8</a:t>
            </a:r>
            <a:r>
              <a:rPr lang="ar-EG" sz="20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a:t>
            </a:r>
          </a:p>
          <a:p>
            <a:pPr algn="r" rtl="1">
              <a:lnSpc>
                <a:spcPts val="3255"/>
              </a:lnSpc>
            </a:pPr>
            <a:r>
              <a:rPr lang="ar-EG" sz="2000">
                <a:solidFill>
                  <a:srgbClr val="CCD891"/>
                </a:solidFill>
                <a:latin typeface="IBM Plex Sans Arabic Bold" panose="020B0803050203000203" pitchFamily="34" charset="-78"/>
                <a:ea typeface="IBM Plex Sans Arabic"/>
                <a:cs typeface="IBM Plex Sans Arabic Bold" panose="020B0803050203000203" pitchFamily="34" charset="-78"/>
                <a:sym typeface="IBM Plex Sans Arabic"/>
                <a:rtl/>
              </a:rPr>
              <a:t> </a:t>
            </a:r>
            <a:r>
              <a:rPr lang="ar-EG" sz="200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خوارزمية رؤية حاسوبية متطورة للكشف السريع وتصنيف الأهداف (أشخاص، أسلحة، حقائب).</a:t>
            </a:r>
          </a:p>
        </p:txBody>
      </p:sp>
      <p:sp>
        <p:nvSpPr>
          <p:cNvPr id="12" name="TextBox 12"/>
          <p:cNvSpPr txBox="1"/>
          <p:nvPr/>
        </p:nvSpPr>
        <p:spPr>
          <a:xfrm>
            <a:off x="6047262" y="7698090"/>
            <a:ext cx="5198268" cy="1663917"/>
          </a:xfrm>
          <a:prstGeom prst="rect">
            <a:avLst/>
          </a:prstGeom>
        </p:spPr>
        <p:txBody>
          <a:bodyPr lIns="0" tIns="0" rIns="0" bIns="0" rtlCol="0" anchor="t">
            <a:spAutoFit/>
          </a:bodyPr>
          <a:lstStyle/>
          <a:p>
            <a:pPr marL="482347" lvl="1" indent="-241173" algn="just" rtl="1">
              <a:lnSpc>
                <a:spcPts val="3254"/>
              </a:lnSpc>
              <a:buFont typeface="Arial"/>
              <a:buChar char="•"/>
            </a:pPr>
            <a:r>
              <a:rPr lang="en-US" sz="20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Pr>
              <a:t>Python &amp; OpenCV</a:t>
            </a:r>
            <a:r>
              <a:rPr lang="ar-EG" sz="20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a:t>
            </a:r>
          </a:p>
          <a:p>
            <a:pPr algn="r">
              <a:lnSpc>
                <a:spcPts val="3255"/>
              </a:lnSpc>
            </a:pPr>
            <a:r>
              <a:rPr lang="en-US" sz="200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Pr>
              <a:t> </a:t>
            </a:r>
            <a:r>
              <a:rPr lang="ar-EG" sz="200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لتطوير النظام الأساسي ومعالجة إطارات الفيديو، مع           إضافة طبقات بيانات للواقع المعزز</a:t>
            </a:r>
            <a:r>
              <a:rPr lang="en-US" sz="200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Pr>
              <a:t> (AR Overlay).</a:t>
            </a:r>
          </a:p>
        </p:txBody>
      </p:sp>
      <p:sp>
        <p:nvSpPr>
          <p:cNvPr id="13" name="Freeform 13" descr="preencoded.png"/>
          <p:cNvSpPr/>
          <p:nvPr/>
        </p:nvSpPr>
        <p:spPr>
          <a:xfrm>
            <a:off x="3237012" y="3120926"/>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8">
              <a:extLst>
                <a:ext uri="{96DAC541-7B7A-43D3-8B79-37D633B846F1}">
                  <asvg:svgBlip xmlns:asvg="http://schemas.microsoft.com/office/drawing/2016/SVG/main" r:embed="rId9"/>
                </a:ext>
              </a:extLst>
            </a:blip>
            <a:stretch>
              <a:fillRect l="-11999" r="-11999"/>
            </a:stretch>
          </a:blipFill>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14" name="TextBox 14"/>
          <p:cNvSpPr txBox="1"/>
          <p:nvPr/>
        </p:nvSpPr>
        <p:spPr>
          <a:xfrm>
            <a:off x="2116411" y="3973349"/>
            <a:ext cx="2949922" cy="872034"/>
          </a:xfrm>
          <a:prstGeom prst="rect">
            <a:avLst/>
          </a:prstGeom>
        </p:spPr>
        <p:txBody>
          <a:bodyPr lIns="0" tIns="0" rIns="0" bIns="0" rtlCol="0" anchor="t">
            <a:spAutoFit/>
          </a:bodyPr>
          <a:lstStyle/>
          <a:p>
            <a:pPr algn="ctr" rtl="1">
              <a:lnSpc>
                <a:spcPts val="3437"/>
              </a:lnSpc>
            </a:pPr>
            <a:r>
              <a:rPr lang="ar-EG" sz="2750"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 بيئة التشغيل</a:t>
            </a:r>
          </a:p>
          <a:p>
            <a:pPr algn="ctr" rtl="1">
              <a:lnSpc>
                <a:spcPts val="3438"/>
              </a:lnSpc>
            </a:pPr>
            <a:r>
              <a:rPr lang="ar-EG" sz="2750"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 (</a:t>
            </a:r>
            <a:r>
              <a:rPr lang="en-US" sz="2750"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Pr>
              <a:t>Operational Env</a:t>
            </a:r>
            <a:r>
              <a:rPr lang="ar-EG" sz="2750"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a:t>
            </a:r>
          </a:p>
        </p:txBody>
      </p:sp>
      <p:sp>
        <p:nvSpPr>
          <p:cNvPr id="15" name="TextBox 15"/>
          <p:cNvSpPr txBox="1"/>
          <p:nvPr/>
        </p:nvSpPr>
        <p:spPr>
          <a:xfrm>
            <a:off x="508088" y="5657567"/>
            <a:ext cx="5198268" cy="1134926"/>
          </a:xfrm>
          <a:prstGeom prst="rect">
            <a:avLst/>
          </a:prstGeom>
        </p:spPr>
        <p:txBody>
          <a:bodyPr lIns="0" tIns="0" rIns="0" bIns="0" rtlCol="0" anchor="t">
            <a:spAutoFit/>
          </a:bodyPr>
          <a:lstStyle/>
          <a:p>
            <a:pPr marL="482347" lvl="1" indent="-241173" algn="just" rtl="1">
              <a:lnSpc>
                <a:spcPts val="3020"/>
              </a:lnSpc>
              <a:buFont typeface="Arial"/>
              <a:buChar char="•"/>
            </a:pPr>
            <a:r>
              <a:rPr lang="ar-EG" sz="2000" b="1" spc="-84">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الحوسبة الميدانية (</a:t>
            </a:r>
            <a:r>
              <a:rPr lang="en-US" sz="2000" b="1" spc="-84">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Pr>
              <a:t>Edge Computing</a:t>
            </a:r>
            <a:r>
              <a:rPr lang="ar-EG" sz="2000" b="1" spc="-84">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a:t>
            </a:r>
          </a:p>
          <a:p>
            <a:pPr algn="just" rtl="1">
              <a:lnSpc>
                <a:spcPts val="3020"/>
              </a:lnSpc>
            </a:pPr>
            <a:r>
              <a:rPr lang="ar-EG" sz="2000" spc="-84">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استخدام محطة أرضية قوية (كمبيوتر محمول عالي المواصفات) لمعالجة البيانات فورياً في الموقع.</a:t>
            </a:r>
          </a:p>
        </p:txBody>
      </p:sp>
      <p:sp>
        <p:nvSpPr>
          <p:cNvPr id="16" name="TextBox 16"/>
          <p:cNvSpPr txBox="1"/>
          <p:nvPr/>
        </p:nvSpPr>
        <p:spPr>
          <a:xfrm>
            <a:off x="508088" y="7584854"/>
            <a:ext cx="5198268" cy="1663917"/>
          </a:xfrm>
          <a:prstGeom prst="rect">
            <a:avLst/>
          </a:prstGeom>
        </p:spPr>
        <p:txBody>
          <a:bodyPr lIns="0" tIns="0" rIns="0" bIns="0" rtlCol="0" anchor="t">
            <a:spAutoFit/>
          </a:bodyPr>
          <a:lstStyle/>
          <a:p>
            <a:pPr marL="482347" lvl="1" indent="-241173" algn="just" rtl="1">
              <a:lnSpc>
                <a:spcPts val="3254"/>
              </a:lnSpc>
              <a:buFont typeface="Arial"/>
              <a:buChar char="•"/>
            </a:pPr>
            <a:r>
              <a:rPr lang="ar-EG" sz="2000" b="1">
                <a:solidFill>
                  <a:srgbClr val="CCD891"/>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العمل دون اتصال:</a:t>
            </a:r>
            <a:r>
              <a:rPr lang="ar-EG" sz="2000">
                <a:solidFill>
                  <a:srgbClr val="CCD891"/>
                </a:solidFill>
                <a:latin typeface="IBM Plex Sans Arabic Bold" panose="020B0803050203000203" pitchFamily="34" charset="-78"/>
                <a:ea typeface="IBM Plex Sans Arabic"/>
                <a:cs typeface="IBM Plex Sans Arabic Bold" panose="020B0803050203000203" pitchFamily="34" charset="-78"/>
                <a:sym typeface="IBM Plex Sans Arabic"/>
                <a:rtl/>
              </a:rPr>
              <a:t> </a:t>
            </a:r>
          </a:p>
          <a:p>
            <a:pPr algn="r" rtl="1">
              <a:lnSpc>
                <a:spcPts val="3254"/>
              </a:lnSpc>
            </a:pPr>
            <a:r>
              <a:rPr lang="ar-EG" sz="200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يضمن هذا النهج التشغيل الفعال في المناطق   </a:t>
            </a:r>
          </a:p>
          <a:p>
            <a:pPr algn="r" rtl="1">
              <a:lnSpc>
                <a:spcPts val="3254"/>
              </a:lnSpc>
            </a:pPr>
            <a:r>
              <a:rPr lang="ar-EG" sz="200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النائية دون الحاجة إلى اتصال دائم بالإنترنت أو       </a:t>
            </a:r>
          </a:p>
          <a:p>
            <a:pPr algn="r" rtl="1">
              <a:lnSpc>
                <a:spcPts val="3255"/>
              </a:lnSpc>
            </a:pPr>
            <a:r>
              <a:rPr lang="ar-EG" sz="200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خوادم سحابية.</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3" name="TextBox 3"/>
          <p:cNvSpPr txBox="1"/>
          <p:nvPr/>
        </p:nvSpPr>
        <p:spPr>
          <a:xfrm>
            <a:off x="10196514" y="881880"/>
            <a:ext cx="7099250" cy="884858"/>
          </a:xfrm>
          <a:prstGeom prst="rect">
            <a:avLst/>
          </a:prstGeom>
        </p:spPr>
        <p:txBody>
          <a:bodyPr wrap="square" lIns="0" tIns="0" rIns="0" bIns="0" rtlCol="0" anchor="t">
            <a:spAutoFit/>
          </a:bodyPr>
          <a:lstStyle/>
          <a:p>
            <a:pPr algn="r" rtl="1">
              <a:lnSpc>
                <a:spcPts val="6938"/>
              </a:lnSpc>
            </a:pPr>
            <a:r>
              <a:rPr lang="ar-EG" sz="5562" b="1" dirty="0">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وصف الفكرة ومواءمتها </a:t>
            </a:r>
          </a:p>
        </p:txBody>
      </p:sp>
      <p:sp>
        <p:nvSpPr>
          <p:cNvPr id="4" name="TextBox 4"/>
          <p:cNvSpPr txBox="1"/>
          <p:nvPr/>
        </p:nvSpPr>
        <p:spPr>
          <a:xfrm>
            <a:off x="12877800" y="2628900"/>
            <a:ext cx="4252912" cy="532838"/>
          </a:xfrm>
          <a:prstGeom prst="rect">
            <a:avLst/>
          </a:prstGeom>
        </p:spPr>
        <p:txBody>
          <a:bodyPr wrap="square" lIns="0" tIns="0" rIns="0" bIns="0" rtlCol="0" anchor="t">
            <a:spAutoFit/>
          </a:bodyPr>
          <a:lstStyle/>
          <a:p>
            <a:pPr algn="r" rtl="1">
              <a:lnSpc>
                <a:spcPts val="4126"/>
              </a:lnSpc>
            </a:pPr>
            <a:r>
              <a:rPr lang="ar-EG" sz="3600" b="1" dirty="0">
                <a:solidFill>
                  <a:srgbClr val="FFFF00"/>
                </a:solidFill>
                <a:latin typeface="IBM Plex Sans Arabic Bold" panose="020B0803050203000203" pitchFamily="34" charset="-78"/>
                <a:ea typeface="IBM Plex Sans Bold"/>
                <a:cs typeface="IBM Plex Sans Arabic Bold" panose="020B0803050203000203" pitchFamily="34" charset="-78"/>
                <a:sym typeface="IBM Plex Sans Bold"/>
                <a:rtl/>
              </a:rPr>
              <a:t>(منظومة</a:t>
            </a:r>
            <a:r>
              <a:rPr lang="ar-EG" sz="3600" b="1" dirty="0">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 </a:t>
            </a:r>
            <a:r>
              <a:rPr lang="ar-EG" sz="3600" b="1" dirty="0">
                <a:solidFill>
                  <a:srgbClr val="FFFF00"/>
                </a:solidFill>
                <a:latin typeface="IBM Plex Sans Arabic Bold" panose="020B0803050203000203" pitchFamily="34" charset="-78"/>
                <a:ea typeface="IBM Plex Sans Bold"/>
                <a:cs typeface="IBM Plex Sans Arabic Bold" panose="020B0803050203000203" pitchFamily="34" charset="-78"/>
                <a:sym typeface="IBM Plex Sans Bold"/>
                <a:rtl/>
              </a:rPr>
              <a:t>رَصْد) </a:t>
            </a:r>
          </a:p>
        </p:txBody>
      </p:sp>
      <p:sp>
        <p:nvSpPr>
          <p:cNvPr id="5" name="TextBox 5"/>
          <p:cNvSpPr txBox="1"/>
          <p:nvPr/>
        </p:nvSpPr>
        <p:spPr>
          <a:xfrm>
            <a:off x="14379030" y="3670399"/>
            <a:ext cx="2916734" cy="461665"/>
          </a:xfrm>
          <a:prstGeom prst="rect">
            <a:avLst/>
          </a:prstGeom>
        </p:spPr>
        <p:txBody>
          <a:bodyPr wrap="square" lIns="0" tIns="0" rIns="0" bIns="0" rtlCol="0" anchor="t">
            <a:spAutoFit/>
          </a:bodyPr>
          <a:lstStyle/>
          <a:p>
            <a:pPr algn="r" rtl="1">
              <a:lnSpc>
                <a:spcPts val="3563"/>
              </a:lnSpc>
            </a:pPr>
            <a:r>
              <a:rPr lang="ar-EG" sz="2850"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عقدة السرب الذكي</a:t>
            </a:r>
          </a:p>
        </p:txBody>
      </p:sp>
      <p:sp>
        <p:nvSpPr>
          <p:cNvPr id="6" name="TextBox 6"/>
          <p:cNvSpPr txBox="1"/>
          <p:nvPr/>
        </p:nvSpPr>
        <p:spPr>
          <a:xfrm>
            <a:off x="9489878" y="4320629"/>
            <a:ext cx="7805886" cy="1715406"/>
          </a:xfrm>
          <a:prstGeom prst="rect">
            <a:avLst/>
          </a:prstGeom>
        </p:spPr>
        <p:txBody>
          <a:bodyPr wrap="square" lIns="0" tIns="0" rIns="0" bIns="0" rtlCol="0" anchor="t">
            <a:spAutoFit/>
          </a:bodyPr>
          <a:lstStyle/>
          <a:p>
            <a:pPr algn="r" rtl="1">
              <a:lnSpc>
                <a:spcPts val="3399"/>
              </a:lnSpc>
            </a:pPr>
            <a:r>
              <a:rPr lang="ar-EG" sz="208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نظام "رَصْد" يعمل كعقدة ضمن سرب متكامل من الدرونز، يتسم بالمرونة التشكيلية. تتخذ الدرونز تشكيلات هندسية تطابق شكل المنطقة لتغطية مثلى، وفي حال تعطل إحداها، يعيد السرب تشكيل نفسه تلقائياً لسد أي ثغرة أمنية محتملة، مما يضمن تغطية مستمرة.</a:t>
            </a:r>
          </a:p>
        </p:txBody>
      </p:sp>
      <p:sp>
        <p:nvSpPr>
          <p:cNvPr id="7" name="TextBox 7"/>
          <p:cNvSpPr txBox="1"/>
          <p:nvPr/>
        </p:nvSpPr>
        <p:spPr>
          <a:xfrm>
            <a:off x="13751720" y="6494861"/>
            <a:ext cx="3544044" cy="452437"/>
          </a:xfrm>
          <a:prstGeom prst="rect">
            <a:avLst/>
          </a:prstGeom>
        </p:spPr>
        <p:txBody>
          <a:bodyPr wrap="square" lIns="0" tIns="0" rIns="0" bIns="0" rtlCol="0" anchor="t">
            <a:spAutoFit/>
          </a:bodyPr>
          <a:lstStyle/>
          <a:p>
            <a:pPr algn="r" rtl="1">
              <a:lnSpc>
                <a:spcPts val="3438"/>
              </a:lnSpc>
            </a:pPr>
            <a:r>
              <a:rPr lang="ar-EG" sz="2750"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الحماية المزدوجة</a:t>
            </a:r>
          </a:p>
        </p:txBody>
      </p:sp>
      <p:sp>
        <p:nvSpPr>
          <p:cNvPr id="8" name="TextBox 8"/>
          <p:cNvSpPr txBox="1"/>
          <p:nvPr/>
        </p:nvSpPr>
        <p:spPr>
          <a:xfrm>
            <a:off x="9489878" y="7145089"/>
            <a:ext cx="7805886" cy="1279389"/>
          </a:xfrm>
          <a:prstGeom prst="rect">
            <a:avLst/>
          </a:prstGeom>
        </p:spPr>
        <p:txBody>
          <a:bodyPr wrap="square" lIns="0" tIns="0" rIns="0" bIns="0" rtlCol="0" anchor="t">
            <a:spAutoFit/>
          </a:bodyPr>
          <a:lstStyle/>
          <a:p>
            <a:pPr algn="r" rtl="1">
              <a:lnSpc>
                <a:spcPts val="3399"/>
              </a:lnSpc>
            </a:pPr>
            <a:r>
              <a:rPr lang="ar-EG" sz="208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يوفر النظام أماناً شاملاً من خلال مسح نطاقين في آن واحد: مسح أرضي لكشف المتسللين وتحليل نواياهم المحتملة، ومسح جوي شامل لكشف أي درونز دخيلة أو معادية في المجال الجوي للمنشأة المستهدفة.</a:t>
            </a:r>
          </a:p>
        </p:txBody>
      </p:sp>
      <p:sp>
        <p:nvSpPr>
          <p:cNvPr id="9" name="TextBox 9"/>
          <p:cNvSpPr txBox="1"/>
          <p:nvPr/>
        </p:nvSpPr>
        <p:spPr>
          <a:xfrm>
            <a:off x="1143000" y="3445653"/>
            <a:ext cx="7400999" cy="448841"/>
          </a:xfrm>
          <a:prstGeom prst="rect">
            <a:avLst/>
          </a:prstGeom>
        </p:spPr>
        <p:txBody>
          <a:bodyPr wrap="square" lIns="0" tIns="0" rIns="0" bIns="0" rtlCol="0" anchor="t">
            <a:spAutoFit/>
          </a:bodyPr>
          <a:lstStyle/>
          <a:p>
            <a:pPr algn="r" rtl="1">
              <a:lnSpc>
                <a:spcPts val="3503"/>
              </a:lnSpc>
            </a:pPr>
            <a:r>
              <a:rPr lang="ar-EG" sz="2812" b="1" dirty="0">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المواءمة مع </a:t>
            </a:r>
            <a:r>
              <a:rPr lang="ar-SA" sz="2812" b="1" dirty="0">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مسار (الذكاء الاصطناعي والتنبؤ الامني)</a:t>
            </a:r>
            <a:endParaRPr lang="ar-EG" sz="2812" b="1" dirty="0">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endParaRPr>
          </a:p>
        </p:txBody>
      </p:sp>
      <p:sp>
        <p:nvSpPr>
          <p:cNvPr id="10" name="TextBox 10"/>
          <p:cNvSpPr txBox="1"/>
          <p:nvPr/>
        </p:nvSpPr>
        <p:spPr>
          <a:xfrm>
            <a:off x="4931643" y="4704463"/>
            <a:ext cx="3612356" cy="461665"/>
          </a:xfrm>
          <a:prstGeom prst="rect">
            <a:avLst/>
          </a:prstGeom>
        </p:spPr>
        <p:txBody>
          <a:bodyPr wrap="square" lIns="0" tIns="0" rIns="0" bIns="0" rtlCol="0" anchor="t">
            <a:spAutoFit/>
          </a:bodyPr>
          <a:lstStyle/>
          <a:p>
            <a:pPr algn="r" rtl="1">
              <a:lnSpc>
                <a:spcPts val="3563"/>
              </a:lnSpc>
            </a:pPr>
            <a:r>
              <a:rPr lang="ar-EG" sz="2850" b="1" dirty="0">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الشبكات ذاتية المعالجة</a:t>
            </a:r>
          </a:p>
        </p:txBody>
      </p:sp>
      <p:sp>
        <p:nvSpPr>
          <p:cNvPr id="11" name="TextBox 11"/>
          <p:cNvSpPr txBox="1"/>
          <p:nvPr/>
        </p:nvSpPr>
        <p:spPr>
          <a:xfrm>
            <a:off x="1028700" y="5260561"/>
            <a:ext cx="7805886" cy="1715406"/>
          </a:xfrm>
          <a:prstGeom prst="rect">
            <a:avLst/>
          </a:prstGeom>
        </p:spPr>
        <p:txBody>
          <a:bodyPr wrap="square" lIns="0" tIns="0" rIns="0" bIns="0" rtlCol="0" anchor="t">
            <a:spAutoFit/>
          </a:bodyPr>
          <a:lstStyle/>
          <a:p>
            <a:pPr algn="r" rtl="1">
              <a:lnSpc>
                <a:spcPts val="3399"/>
              </a:lnSpc>
            </a:pPr>
            <a:r>
              <a:rPr lang="ar-EG" sz="2088" dirty="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يتوافق المشروع بشكل كبير مع مسار "التقنيات الميدانية" من خلال تطبيق مبدأ الشبكات المرنة وذاتية المعالجة</a:t>
            </a:r>
            <a:r>
              <a:rPr lang="ar-SA" sz="2088" dirty="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والمسح الميداني</a:t>
            </a:r>
            <a:r>
              <a:rPr lang="ar-EG" sz="2088" dirty="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يعتمد النظام على توزيع المهام ميدانياً بين </a:t>
            </a:r>
            <a:r>
              <a:rPr lang="ar-EG" sz="2088" dirty="0" err="1">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الدرونز</a:t>
            </a:r>
            <a:r>
              <a:rPr lang="ar-EG" sz="2088" dirty="0">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لضمان استمرارية تدفق البيانات الأمنية، حتى في أصعب الظروف أو عند فقدان الاتصال ببعض العقد داخل السرب.</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a:ln>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3" name="TextBox 3"/>
          <p:cNvSpPr txBox="1"/>
          <p:nvPr/>
        </p:nvSpPr>
        <p:spPr>
          <a:xfrm>
            <a:off x="12726144" y="519262"/>
            <a:ext cx="4916686" cy="571652"/>
          </a:xfrm>
          <a:prstGeom prst="rect">
            <a:avLst/>
          </a:prstGeom>
          <a:ln>
            <a:noFill/>
          </a:ln>
        </p:spPr>
        <p:txBody>
          <a:bodyPr lIns="0" tIns="0" rIns="0" bIns="0" rtlCol="0" anchor="t">
            <a:spAutoFit/>
          </a:bodyPr>
          <a:lstStyle/>
          <a:p>
            <a:pPr algn="r" rtl="1">
              <a:lnSpc>
                <a:spcPts val="4500"/>
              </a:lnSpc>
            </a:pPr>
            <a:r>
              <a:rPr lang="ar-EG" sz="3626" b="1">
                <a:solidFill>
                  <a:srgbClr val="FF7300"/>
                </a:solidFill>
                <a:latin typeface="IBM Plex Sans Arabic Bold" panose="020B0803050203000203" pitchFamily="34" charset="-78"/>
                <a:ea typeface="IBM Plex Sans Bold"/>
                <a:cs typeface="IBM Plex Sans Arabic Bold" panose="020B0803050203000203" pitchFamily="34" charset="-78"/>
                <a:sym typeface="IBM Plex Sans Bold"/>
                <a:rtl/>
              </a:rPr>
              <a:t>الابتكارات والقيمة التقنية</a:t>
            </a:r>
          </a:p>
        </p:txBody>
      </p:sp>
      <p:grpSp>
        <p:nvGrpSpPr>
          <p:cNvPr id="4" name="Group 4"/>
          <p:cNvGrpSpPr/>
          <p:nvPr/>
        </p:nvGrpSpPr>
        <p:grpSpPr>
          <a:xfrm>
            <a:off x="629930" y="1467834"/>
            <a:ext cx="17028140" cy="1536174"/>
            <a:chOff x="0" y="0"/>
            <a:chExt cx="22704187" cy="2048232"/>
          </a:xfrm>
        </p:grpSpPr>
        <p:sp>
          <p:nvSpPr>
            <p:cNvPr id="5" name="Freeform 5"/>
            <p:cNvSpPr/>
            <p:nvPr/>
          </p:nvSpPr>
          <p:spPr>
            <a:xfrm>
              <a:off x="20320" y="20320"/>
              <a:ext cx="22663531" cy="2007616"/>
            </a:xfrm>
            <a:custGeom>
              <a:avLst/>
              <a:gdLst/>
              <a:ahLst/>
              <a:cxnLst/>
              <a:rect l="l" t="t" r="r" b="b"/>
              <a:pathLst>
                <a:path w="22663531" h="2007616">
                  <a:moveTo>
                    <a:pt x="0" y="103251"/>
                  </a:moveTo>
                  <a:cubicBezTo>
                    <a:pt x="0" y="46228"/>
                    <a:pt x="47117" y="0"/>
                    <a:pt x="105156" y="0"/>
                  </a:cubicBezTo>
                  <a:lnTo>
                    <a:pt x="22558375" y="0"/>
                  </a:lnTo>
                  <a:cubicBezTo>
                    <a:pt x="22616413" y="0"/>
                    <a:pt x="22663531" y="46228"/>
                    <a:pt x="22663531" y="103251"/>
                  </a:cubicBezTo>
                  <a:lnTo>
                    <a:pt x="22663531" y="1904365"/>
                  </a:lnTo>
                  <a:cubicBezTo>
                    <a:pt x="22663531" y="1961388"/>
                    <a:pt x="22616413" y="2007616"/>
                    <a:pt x="22558375" y="2007616"/>
                  </a:cubicBezTo>
                  <a:lnTo>
                    <a:pt x="105156" y="2007616"/>
                  </a:lnTo>
                  <a:cubicBezTo>
                    <a:pt x="47117" y="2007616"/>
                    <a:pt x="0" y="1961388"/>
                    <a:pt x="0" y="1904365"/>
                  </a:cubicBezTo>
                  <a:close/>
                </a:path>
              </a:pathLst>
            </a:custGeom>
            <a:solidFill>
              <a:srgbClr val="34391D"/>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6" name="Freeform 6"/>
            <p:cNvSpPr/>
            <p:nvPr/>
          </p:nvSpPr>
          <p:spPr>
            <a:xfrm>
              <a:off x="0" y="0"/>
              <a:ext cx="22704171" cy="2048256"/>
            </a:xfrm>
            <a:custGeom>
              <a:avLst/>
              <a:gdLst/>
              <a:ahLst/>
              <a:cxnLst/>
              <a:rect l="l" t="t" r="r" b="b"/>
              <a:pathLst>
                <a:path w="22704171" h="2048256">
                  <a:moveTo>
                    <a:pt x="0" y="123571"/>
                  </a:moveTo>
                  <a:cubicBezTo>
                    <a:pt x="0" y="54991"/>
                    <a:pt x="56515" y="0"/>
                    <a:pt x="125476" y="0"/>
                  </a:cubicBezTo>
                  <a:lnTo>
                    <a:pt x="22578695" y="0"/>
                  </a:lnTo>
                  <a:lnTo>
                    <a:pt x="22578695" y="20320"/>
                  </a:lnTo>
                  <a:lnTo>
                    <a:pt x="22578695" y="0"/>
                  </a:lnTo>
                  <a:cubicBezTo>
                    <a:pt x="22647656" y="0"/>
                    <a:pt x="22704171" y="54991"/>
                    <a:pt x="22704171" y="123571"/>
                  </a:cubicBezTo>
                  <a:lnTo>
                    <a:pt x="22683851" y="123571"/>
                  </a:lnTo>
                  <a:lnTo>
                    <a:pt x="22704171" y="123571"/>
                  </a:lnTo>
                  <a:lnTo>
                    <a:pt x="22704171" y="1924685"/>
                  </a:lnTo>
                  <a:lnTo>
                    <a:pt x="22683851" y="1924685"/>
                  </a:lnTo>
                  <a:lnTo>
                    <a:pt x="22704171" y="1924685"/>
                  </a:lnTo>
                  <a:cubicBezTo>
                    <a:pt x="22704171" y="1993265"/>
                    <a:pt x="22647656" y="2048256"/>
                    <a:pt x="22578695" y="2048256"/>
                  </a:cubicBezTo>
                  <a:lnTo>
                    <a:pt x="22578695" y="2027936"/>
                  </a:lnTo>
                  <a:lnTo>
                    <a:pt x="22578695" y="2048256"/>
                  </a:lnTo>
                  <a:lnTo>
                    <a:pt x="125476" y="2048256"/>
                  </a:lnTo>
                  <a:lnTo>
                    <a:pt x="125476" y="2027936"/>
                  </a:lnTo>
                  <a:lnTo>
                    <a:pt x="125476" y="2048256"/>
                  </a:lnTo>
                  <a:cubicBezTo>
                    <a:pt x="56515" y="2048256"/>
                    <a:pt x="0" y="1993265"/>
                    <a:pt x="0" y="1924685"/>
                  </a:cubicBezTo>
                  <a:lnTo>
                    <a:pt x="0" y="123571"/>
                  </a:lnTo>
                  <a:lnTo>
                    <a:pt x="20320" y="123571"/>
                  </a:lnTo>
                  <a:lnTo>
                    <a:pt x="0" y="123571"/>
                  </a:lnTo>
                  <a:moveTo>
                    <a:pt x="40640" y="123571"/>
                  </a:moveTo>
                  <a:lnTo>
                    <a:pt x="40640" y="1924685"/>
                  </a:lnTo>
                  <a:lnTo>
                    <a:pt x="20320" y="1924685"/>
                  </a:lnTo>
                  <a:lnTo>
                    <a:pt x="40640" y="1924685"/>
                  </a:lnTo>
                  <a:cubicBezTo>
                    <a:pt x="40640" y="1970151"/>
                    <a:pt x="78232" y="2007616"/>
                    <a:pt x="125476" y="2007616"/>
                  </a:cubicBezTo>
                  <a:lnTo>
                    <a:pt x="22578695" y="2007616"/>
                  </a:lnTo>
                  <a:cubicBezTo>
                    <a:pt x="22625938" y="2007616"/>
                    <a:pt x="22663531" y="1970151"/>
                    <a:pt x="22663531" y="1924685"/>
                  </a:cubicBezTo>
                  <a:lnTo>
                    <a:pt x="22663531" y="123571"/>
                  </a:lnTo>
                  <a:cubicBezTo>
                    <a:pt x="22663531" y="78105"/>
                    <a:pt x="22625938" y="40640"/>
                    <a:pt x="22578695" y="40640"/>
                  </a:cubicBezTo>
                  <a:lnTo>
                    <a:pt x="125476" y="40640"/>
                  </a:lnTo>
                  <a:lnTo>
                    <a:pt x="125476" y="20320"/>
                  </a:lnTo>
                  <a:lnTo>
                    <a:pt x="125476" y="40640"/>
                  </a:lnTo>
                  <a:cubicBezTo>
                    <a:pt x="78232" y="40640"/>
                    <a:pt x="40640" y="78105"/>
                    <a:pt x="40640" y="123571"/>
                  </a:cubicBezTo>
                  <a:close/>
                </a:path>
              </a:pathLst>
            </a:custGeom>
            <a:solidFill>
              <a:srgbClr val="3F7361"/>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grpSp>
        <p:nvGrpSpPr>
          <p:cNvPr id="7" name="Group 7"/>
          <p:cNvGrpSpPr/>
          <p:nvPr/>
        </p:nvGrpSpPr>
        <p:grpSpPr>
          <a:xfrm>
            <a:off x="16886484" y="1502124"/>
            <a:ext cx="737296" cy="1467594"/>
            <a:chOff x="0" y="0"/>
            <a:chExt cx="983061" cy="1956792"/>
          </a:xfrm>
        </p:grpSpPr>
        <p:sp>
          <p:nvSpPr>
            <p:cNvPr id="8" name="Freeform 8"/>
            <p:cNvSpPr/>
            <p:nvPr/>
          </p:nvSpPr>
          <p:spPr>
            <a:xfrm>
              <a:off x="0" y="0"/>
              <a:ext cx="983107" cy="1956816"/>
            </a:xfrm>
            <a:custGeom>
              <a:avLst/>
              <a:gdLst/>
              <a:ahLst/>
              <a:cxnLst/>
              <a:rect l="l" t="t" r="r" b="b"/>
              <a:pathLst>
                <a:path w="983107" h="1956816">
                  <a:moveTo>
                    <a:pt x="0" y="72771"/>
                  </a:moveTo>
                  <a:cubicBezTo>
                    <a:pt x="0" y="32512"/>
                    <a:pt x="32512" y="0"/>
                    <a:pt x="72771" y="0"/>
                  </a:cubicBezTo>
                  <a:lnTo>
                    <a:pt x="910336" y="0"/>
                  </a:lnTo>
                  <a:cubicBezTo>
                    <a:pt x="950468" y="0"/>
                    <a:pt x="983107" y="32512"/>
                    <a:pt x="983107" y="72771"/>
                  </a:cubicBezTo>
                  <a:lnTo>
                    <a:pt x="983107" y="1884045"/>
                  </a:lnTo>
                  <a:cubicBezTo>
                    <a:pt x="983107" y="1924177"/>
                    <a:pt x="950595" y="1956816"/>
                    <a:pt x="910336" y="1956816"/>
                  </a:cubicBezTo>
                  <a:lnTo>
                    <a:pt x="72771" y="1956816"/>
                  </a:lnTo>
                  <a:cubicBezTo>
                    <a:pt x="32639" y="1956816"/>
                    <a:pt x="0" y="1924304"/>
                    <a:pt x="0" y="1884045"/>
                  </a:cubicBezTo>
                  <a:close/>
                </a:path>
              </a:pathLst>
            </a:custGeom>
            <a:solidFill>
              <a:srgbClr val="265A48"/>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sp>
        <p:nvSpPr>
          <p:cNvPr id="9" name="Freeform 9" descr="preencoded.png"/>
          <p:cNvSpPr/>
          <p:nvPr/>
        </p:nvSpPr>
        <p:spPr>
          <a:xfrm>
            <a:off x="17112110" y="2097584"/>
            <a:ext cx="276522" cy="276522"/>
          </a:xfrm>
          <a:custGeom>
            <a:avLst/>
            <a:gdLst/>
            <a:ahLst/>
            <a:cxnLst/>
            <a:rect l="l" t="t" r="r" b="b"/>
            <a:pathLst>
              <a:path w="276522" h="276522">
                <a:moveTo>
                  <a:pt x="0" y="0"/>
                </a:moveTo>
                <a:lnTo>
                  <a:pt x="276522" y="0"/>
                </a:lnTo>
                <a:lnTo>
                  <a:pt x="276522" y="276522"/>
                </a:lnTo>
                <a:lnTo>
                  <a:pt x="0" y="276522"/>
                </a:lnTo>
                <a:lnTo>
                  <a:pt x="0" y="0"/>
                </a:lnTo>
                <a:close/>
              </a:path>
            </a:pathLst>
          </a:custGeom>
          <a:blipFill>
            <a:blip r:embed="rId4">
              <a:extLst>
                <a:ext uri="{96DAC541-7B7A-43D3-8B79-37D633B846F1}">
                  <asvg:svgBlip xmlns:asvg="http://schemas.microsoft.com/office/drawing/2016/SVG/main" r:embed="rId5"/>
                </a:ext>
              </a:extLst>
            </a:blip>
            <a:stretch>
              <a:fillRect l="-1666" r="-1666"/>
            </a:stretch>
          </a:blipFill>
          <a:ln>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10" name="TextBox 10"/>
          <p:cNvSpPr txBox="1"/>
          <p:nvPr/>
        </p:nvSpPr>
        <p:spPr>
          <a:xfrm>
            <a:off x="12046001" y="1676847"/>
            <a:ext cx="4656237" cy="294953"/>
          </a:xfrm>
          <a:prstGeom prst="rect">
            <a:avLst/>
          </a:prstGeom>
          <a:ln>
            <a:noFill/>
          </a:ln>
        </p:spPr>
        <p:txBody>
          <a:bodyPr lIns="0" tIns="0" rIns="0" bIns="0" rtlCol="0" anchor="t">
            <a:spAutoFit/>
          </a:bodyPr>
          <a:lstStyle/>
          <a:p>
            <a:pPr algn="r" rtl="1">
              <a:lnSpc>
                <a:spcPts val="2250"/>
              </a:lnSpc>
            </a:pPr>
            <a:r>
              <a:rPr lang="ar-EG" sz="1812" b="1">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نظام الدعم الأرضي الفعال (</a:t>
            </a:r>
            <a:r>
              <a:rPr lang="en-US" sz="1812" b="1">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Pr>
              <a:t>Ground Station AI</a:t>
            </a:r>
            <a:r>
              <a:rPr lang="ar-EG" sz="1812" b="1">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a:t>
            </a:r>
          </a:p>
        </p:txBody>
      </p:sp>
      <p:sp>
        <p:nvSpPr>
          <p:cNvPr id="11" name="TextBox 11"/>
          <p:cNvSpPr txBox="1"/>
          <p:nvPr/>
        </p:nvSpPr>
        <p:spPr>
          <a:xfrm>
            <a:off x="848468" y="2018259"/>
            <a:ext cx="15853768" cy="276551"/>
          </a:xfrm>
          <a:prstGeom prst="rect">
            <a:avLst/>
          </a:prstGeom>
          <a:ln>
            <a:noFill/>
          </a:ln>
        </p:spPr>
        <p:txBody>
          <a:bodyPr lIns="0" tIns="0" rIns="0" bIns="0" rtlCol="0" anchor="t">
            <a:spAutoFit/>
          </a:bodyPr>
          <a:lstStyle/>
          <a:p>
            <a:pPr algn="r" rtl="1">
              <a:lnSpc>
                <a:spcPts val="2311"/>
              </a:lnSpc>
            </a:pPr>
            <a:r>
              <a:rPr lang="ar-EG" sz="1438"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الابتكار:</a:t>
            </a:r>
            <a:r>
              <a:rPr lang="ar-EG" sz="143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نقلنا معالجة الذكاء الاصطناعي من الدرون إلى المحطة الأرضية.</a:t>
            </a:r>
          </a:p>
        </p:txBody>
      </p:sp>
      <p:sp>
        <p:nvSpPr>
          <p:cNvPr id="12" name="TextBox 12"/>
          <p:cNvSpPr txBox="1"/>
          <p:nvPr/>
        </p:nvSpPr>
        <p:spPr>
          <a:xfrm>
            <a:off x="848468" y="2423815"/>
            <a:ext cx="15853768" cy="276551"/>
          </a:xfrm>
          <a:prstGeom prst="rect">
            <a:avLst/>
          </a:prstGeom>
          <a:ln>
            <a:noFill/>
          </a:ln>
        </p:spPr>
        <p:txBody>
          <a:bodyPr lIns="0" tIns="0" rIns="0" bIns="0" rtlCol="0" anchor="t">
            <a:spAutoFit/>
          </a:bodyPr>
          <a:lstStyle/>
          <a:p>
            <a:pPr algn="r" rtl="1">
              <a:lnSpc>
                <a:spcPts val="2311"/>
              </a:lnSpc>
            </a:pPr>
            <a:r>
              <a:rPr lang="ar-EG" sz="1438"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الفائدة:</a:t>
            </a:r>
            <a:r>
              <a:rPr lang="ar-EG" sz="143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هذا يقلل من وزن الدرون واستهلاك البطارية، ويسمح باستخدام قوة حوسبة عالية (</a:t>
            </a:r>
            <a:r>
              <a:rPr lang="en-US" sz="143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Pr>
              <a:t>High-Performance GPU</a:t>
            </a:r>
            <a:r>
              <a:rPr lang="ar-EG" sz="143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لتشغيل نماذج معقدة ودقيقة لا يمكن تشغيلها على متن الطائرات الصغيرة.</a:t>
            </a:r>
          </a:p>
        </p:txBody>
      </p:sp>
      <p:grpSp>
        <p:nvGrpSpPr>
          <p:cNvPr id="13" name="Group 13"/>
          <p:cNvGrpSpPr/>
          <p:nvPr/>
        </p:nvGrpSpPr>
        <p:grpSpPr>
          <a:xfrm>
            <a:off x="629930" y="3157776"/>
            <a:ext cx="17028140" cy="1536174"/>
            <a:chOff x="0" y="0"/>
            <a:chExt cx="22704187" cy="2048232"/>
          </a:xfrm>
        </p:grpSpPr>
        <p:sp>
          <p:nvSpPr>
            <p:cNvPr id="14" name="Freeform 14"/>
            <p:cNvSpPr/>
            <p:nvPr/>
          </p:nvSpPr>
          <p:spPr>
            <a:xfrm>
              <a:off x="20320" y="20320"/>
              <a:ext cx="22663531" cy="2007616"/>
            </a:xfrm>
            <a:custGeom>
              <a:avLst/>
              <a:gdLst/>
              <a:ahLst/>
              <a:cxnLst/>
              <a:rect l="l" t="t" r="r" b="b"/>
              <a:pathLst>
                <a:path w="22663531" h="2007616">
                  <a:moveTo>
                    <a:pt x="0" y="103251"/>
                  </a:moveTo>
                  <a:cubicBezTo>
                    <a:pt x="0" y="46228"/>
                    <a:pt x="47117" y="0"/>
                    <a:pt x="105156" y="0"/>
                  </a:cubicBezTo>
                  <a:lnTo>
                    <a:pt x="22558375" y="0"/>
                  </a:lnTo>
                  <a:cubicBezTo>
                    <a:pt x="22616413" y="0"/>
                    <a:pt x="22663531" y="46228"/>
                    <a:pt x="22663531" y="103251"/>
                  </a:cubicBezTo>
                  <a:lnTo>
                    <a:pt x="22663531" y="1904365"/>
                  </a:lnTo>
                  <a:cubicBezTo>
                    <a:pt x="22663531" y="1961388"/>
                    <a:pt x="22616413" y="2007616"/>
                    <a:pt x="22558375" y="2007616"/>
                  </a:cubicBezTo>
                  <a:lnTo>
                    <a:pt x="105156" y="2007616"/>
                  </a:lnTo>
                  <a:cubicBezTo>
                    <a:pt x="47117" y="2007616"/>
                    <a:pt x="0" y="1961388"/>
                    <a:pt x="0" y="1904365"/>
                  </a:cubicBezTo>
                  <a:close/>
                </a:path>
              </a:pathLst>
            </a:custGeom>
            <a:solidFill>
              <a:srgbClr val="34391D"/>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15" name="Freeform 15"/>
            <p:cNvSpPr/>
            <p:nvPr/>
          </p:nvSpPr>
          <p:spPr>
            <a:xfrm>
              <a:off x="0" y="0"/>
              <a:ext cx="22704171" cy="2048256"/>
            </a:xfrm>
            <a:custGeom>
              <a:avLst/>
              <a:gdLst/>
              <a:ahLst/>
              <a:cxnLst/>
              <a:rect l="l" t="t" r="r" b="b"/>
              <a:pathLst>
                <a:path w="22704171" h="2048256">
                  <a:moveTo>
                    <a:pt x="0" y="123571"/>
                  </a:moveTo>
                  <a:cubicBezTo>
                    <a:pt x="0" y="54991"/>
                    <a:pt x="56515" y="0"/>
                    <a:pt x="125476" y="0"/>
                  </a:cubicBezTo>
                  <a:lnTo>
                    <a:pt x="22578695" y="0"/>
                  </a:lnTo>
                  <a:lnTo>
                    <a:pt x="22578695" y="20320"/>
                  </a:lnTo>
                  <a:lnTo>
                    <a:pt x="22578695" y="0"/>
                  </a:lnTo>
                  <a:cubicBezTo>
                    <a:pt x="22647656" y="0"/>
                    <a:pt x="22704171" y="54991"/>
                    <a:pt x="22704171" y="123571"/>
                  </a:cubicBezTo>
                  <a:lnTo>
                    <a:pt x="22683851" y="123571"/>
                  </a:lnTo>
                  <a:lnTo>
                    <a:pt x="22704171" y="123571"/>
                  </a:lnTo>
                  <a:lnTo>
                    <a:pt x="22704171" y="1924685"/>
                  </a:lnTo>
                  <a:lnTo>
                    <a:pt x="22683851" y="1924685"/>
                  </a:lnTo>
                  <a:lnTo>
                    <a:pt x="22704171" y="1924685"/>
                  </a:lnTo>
                  <a:cubicBezTo>
                    <a:pt x="22704171" y="1993265"/>
                    <a:pt x="22647656" y="2048256"/>
                    <a:pt x="22578695" y="2048256"/>
                  </a:cubicBezTo>
                  <a:lnTo>
                    <a:pt x="22578695" y="2027936"/>
                  </a:lnTo>
                  <a:lnTo>
                    <a:pt x="22578695" y="2048256"/>
                  </a:lnTo>
                  <a:lnTo>
                    <a:pt x="125476" y="2048256"/>
                  </a:lnTo>
                  <a:lnTo>
                    <a:pt x="125476" y="2027936"/>
                  </a:lnTo>
                  <a:lnTo>
                    <a:pt x="125476" y="2048256"/>
                  </a:lnTo>
                  <a:cubicBezTo>
                    <a:pt x="56515" y="2048256"/>
                    <a:pt x="0" y="1993265"/>
                    <a:pt x="0" y="1924685"/>
                  </a:cubicBezTo>
                  <a:lnTo>
                    <a:pt x="0" y="123571"/>
                  </a:lnTo>
                  <a:lnTo>
                    <a:pt x="20320" y="123571"/>
                  </a:lnTo>
                  <a:lnTo>
                    <a:pt x="0" y="123571"/>
                  </a:lnTo>
                  <a:moveTo>
                    <a:pt x="40640" y="123571"/>
                  </a:moveTo>
                  <a:lnTo>
                    <a:pt x="40640" y="1924685"/>
                  </a:lnTo>
                  <a:lnTo>
                    <a:pt x="20320" y="1924685"/>
                  </a:lnTo>
                  <a:lnTo>
                    <a:pt x="40640" y="1924685"/>
                  </a:lnTo>
                  <a:cubicBezTo>
                    <a:pt x="40640" y="1970151"/>
                    <a:pt x="78232" y="2007616"/>
                    <a:pt x="125476" y="2007616"/>
                  </a:cubicBezTo>
                  <a:lnTo>
                    <a:pt x="22578695" y="2007616"/>
                  </a:lnTo>
                  <a:cubicBezTo>
                    <a:pt x="22625938" y="2007616"/>
                    <a:pt x="22663531" y="1970151"/>
                    <a:pt x="22663531" y="1924685"/>
                  </a:cubicBezTo>
                  <a:lnTo>
                    <a:pt x="22663531" y="123571"/>
                  </a:lnTo>
                  <a:cubicBezTo>
                    <a:pt x="22663531" y="78105"/>
                    <a:pt x="22625938" y="40640"/>
                    <a:pt x="22578695" y="40640"/>
                  </a:cubicBezTo>
                  <a:lnTo>
                    <a:pt x="125476" y="40640"/>
                  </a:lnTo>
                  <a:lnTo>
                    <a:pt x="125476" y="20320"/>
                  </a:lnTo>
                  <a:lnTo>
                    <a:pt x="125476" y="40640"/>
                  </a:lnTo>
                  <a:cubicBezTo>
                    <a:pt x="78232" y="40640"/>
                    <a:pt x="40640" y="78105"/>
                    <a:pt x="40640" y="123571"/>
                  </a:cubicBezTo>
                  <a:close/>
                </a:path>
              </a:pathLst>
            </a:custGeom>
            <a:solidFill>
              <a:srgbClr val="3F7361"/>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grpSp>
        <p:nvGrpSpPr>
          <p:cNvPr id="16" name="Group 16"/>
          <p:cNvGrpSpPr/>
          <p:nvPr/>
        </p:nvGrpSpPr>
        <p:grpSpPr>
          <a:xfrm>
            <a:off x="16886484" y="3192066"/>
            <a:ext cx="737296" cy="1467594"/>
            <a:chOff x="0" y="0"/>
            <a:chExt cx="983061" cy="1956792"/>
          </a:xfrm>
        </p:grpSpPr>
        <p:sp>
          <p:nvSpPr>
            <p:cNvPr id="17" name="Freeform 17"/>
            <p:cNvSpPr/>
            <p:nvPr/>
          </p:nvSpPr>
          <p:spPr>
            <a:xfrm>
              <a:off x="0" y="0"/>
              <a:ext cx="983107" cy="1956816"/>
            </a:xfrm>
            <a:custGeom>
              <a:avLst/>
              <a:gdLst/>
              <a:ahLst/>
              <a:cxnLst/>
              <a:rect l="l" t="t" r="r" b="b"/>
              <a:pathLst>
                <a:path w="983107" h="1956816">
                  <a:moveTo>
                    <a:pt x="0" y="72771"/>
                  </a:moveTo>
                  <a:cubicBezTo>
                    <a:pt x="0" y="32512"/>
                    <a:pt x="32512" y="0"/>
                    <a:pt x="72771" y="0"/>
                  </a:cubicBezTo>
                  <a:lnTo>
                    <a:pt x="910336" y="0"/>
                  </a:lnTo>
                  <a:cubicBezTo>
                    <a:pt x="950468" y="0"/>
                    <a:pt x="983107" y="32512"/>
                    <a:pt x="983107" y="72771"/>
                  </a:cubicBezTo>
                  <a:lnTo>
                    <a:pt x="983107" y="1884045"/>
                  </a:lnTo>
                  <a:cubicBezTo>
                    <a:pt x="983107" y="1924177"/>
                    <a:pt x="950595" y="1956816"/>
                    <a:pt x="910336" y="1956816"/>
                  </a:cubicBezTo>
                  <a:lnTo>
                    <a:pt x="72771" y="1956816"/>
                  </a:lnTo>
                  <a:cubicBezTo>
                    <a:pt x="32639" y="1956816"/>
                    <a:pt x="0" y="1924304"/>
                    <a:pt x="0" y="1884045"/>
                  </a:cubicBezTo>
                  <a:close/>
                </a:path>
              </a:pathLst>
            </a:custGeom>
            <a:solidFill>
              <a:srgbClr val="265A48"/>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sp>
        <p:nvSpPr>
          <p:cNvPr id="18" name="Freeform 18" descr="preencoded.png"/>
          <p:cNvSpPr/>
          <p:nvPr/>
        </p:nvSpPr>
        <p:spPr>
          <a:xfrm>
            <a:off x="17112110" y="3787528"/>
            <a:ext cx="276522" cy="276522"/>
          </a:xfrm>
          <a:custGeom>
            <a:avLst/>
            <a:gdLst/>
            <a:ahLst/>
            <a:cxnLst/>
            <a:rect l="l" t="t" r="r" b="b"/>
            <a:pathLst>
              <a:path w="276522" h="276522">
                <a:moveTo>
                  <a:pt x="0" y="0"/>
                </a:moveTo>
                <a:lnTo>
                  <a:pt x="276522" y="0"/>
                </a:lnTo>
                <a:lnTo>
                  <a:pt x="276522" y="276522"/>
                </a:lnTo>
                <a:lnTo>
                  <a:pt x="0" y="276522"/>
                </a:lnTo>
                <a:lnTo>
                  <a:pt x="0" y="0"/>
                </a:lnTo>
                <a:close/>
              </a:path>
            </a:pathLst>
          </a:custGeom>
          <a:blipFill>
            <a:blip r:embed="rId6">
              <a:extLst>
                <a:ext uri="{96DAC541-7B7A-43D3-8B79-37D633B846F1}">
                  <asvg:svgBlip xmlns:asvg="http://schemas.microsoft.com/office/drawing/2016/SVG/main" r:embed="rId7"/>
                </a:ext>
              </a:extLst>
            </a:blip>
            <a:stretch>
              <a:fillRect t="-1666" b="-1666"/>
            </a:stretch>
          </a:blipFill>
          <a:ln>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19" name="TextBox 19"/>
          <p:cNvSpPr txBox="1"/>
          <p:nvPr/>
        </p:nvSpPr>
        <p:spPr>
          <a:xfrm>
            <a:off x="12203164" y="3366791"/>
            <a:ext cx="4499074" cy="294953"/>
          </a:xfrm>
          <a:prstGeom prst="rect">
            <a:avLst/>
          </a:prstGeom>
          <a:ln>
            <a:noFill/>
          </a:ln>
        </p:spPr>
        <p:txBody>
          <a:bodyPr lIns="0" tIns="0" rIns="0" bIns="0" rtlCol="0" anchor="t">
            <a:spAutoFit/>
          </a:bodyPr>
          <a:lstStyle/>
          <a:p>
            <a:pPr algn="r" rtl="1">
              <a:lnSpc>
                <a:spcPts val="2250"/>
              </a:lnSpc>
            </a:pPr>
            <a:r>
              <a:rPr lang="ar-EG" sz="1812" b="1">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التكامل التشغيلي (</a:t>
            </a:r>
            <a:r>
              <a:rPr lang="en-US" sz="1812" b="1">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Pr>
              <a:t>Operational Integration</a:t>
            </a:r>
            <a:r>
              <a:rPr lang="ar-EG" sz="1812" b="1">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a:t>
            </a:r>
          </a:p>
        </p:txBody>
      </p:sp>
      <p:sp>
        <p:nvSpPr>
          <p:cNvPr id="20" name="TextBox 20"/>
          <p:cNvSpPr txBox="1"/>
          <p:nvPr/>
        </p:nvSpPr>
        <p:spPr>
          <a:xfrm>
            <a:off x="848468" y="3708201"/>
            <a:ext cx="15853768" cy="276551"/>
          </a:xfrm>
          <a:prstGeom prst="rect">
            <a:avLst/>
          </a:prstGeom>
          <a:ln>
            <a:noFill/>
          </a:ln>
        </p:spPr>
        <p:txBody>
          <a:bodyPr lIns="0" tIns="0" rIns="0" bIns="0" rtlCol="0" anchor="t">
            <a:spAutoFit/>
          </a:bodyPr>
          <a:lstStyle/>
          <a:p>
            <a:pPr algn="r" rtl="1">
              <a:lnSpc>
                <a:spcPts val="2311"/>
              </a:lnSpc>
            </a:pPr>
            <a:r>
              <a:rPr lang="ar-EG" sz="1438"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الابتكار:</a:t>
            </a:r>
            <a:r>
              <a:rPr lang="ar-EG" sz="143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النظام لا يرسل فيديو عشوائي، بل يصدر "تقرير تنبيه رقمي موحد" يحتوي على الإحداثيات الدقيقة (</a:t>
            </a:r>
            <a:r>
              <a:rPr lang="en-US" sz="143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Pr>
              <a:t>GPS</a:t>
            </a:r>
            <a:r>
              <a:rPr lang="ar-EG" sz="143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صورة الهدف، ونوع الخطر.</a:t>
            </a:r>
          </a:p>
        </p:txBody>
      </p:sp>
      <p:sp>
        <p:nvSpPr>
          <p:cNvPr id="21" name="TextBox 21"/>
          <p:cNvSpPr txBox="1"/>
          <p:nvPr/>
        </p:nvSpPr>
        <p:spPr>
          <a:xfrm>
            <a:off x="848468" y="4113759"/>
            <a:ext cx="15853768" cy="276551"/>
          </a:xfrm>
          <a:prstGeom prst="rect">
            <a:avLst/>
          </a:prstGeom>
          <a:ln>
            <a:noFill/>
          </a:ln>
        </p:spPr>
        <p:txBody>
          <a:bodyPr lIns="0" tIns="0" rIns="0" bIns="0" rtlCol="0" anchor="t">
            <a:spAutoFit/>
          </a:bodyPr>
          <a:lstStyle/>
          <a:p>
            <a:pPr algn="r" rtl="1">
              <a:lnSpc>
                <a:spcPts val="2311"/>
              </a:lnSpc>
            </a:pPr>
            <a:r>
              <a:rPr lang="ar-EG" sz="1438"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الفائدة:</a:t>
            </a:r>
            <a:r>
              <a:rPr lang="ar-EG" sz="143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يجعل النظام جاهزاً للاندماج الفوري (</a:t>
            </a:r>
            <a:r>
              <a:rPr lang="en-US" sz="143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Pr>
              <a:t>Plug &amp; Play</a:t>
            </a:r>
            <a:r>
              <a:rPr lang="ar-EG" sz="143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مع أنظمة غرف القيادة والتحكم الحالية، مما يسهل اتخاذ القرار دون تشتيت الانتباه.</a:t>
            </a:r>
          </a:p>
        </p:txBody>
      </p:sp>
      <p:grpSp>
        <p:nvGrpSpPr>
          <p:cNvPr id="22" name="Group 22"/>
          <p:cNvGrpSpPr/>
          <p:nvPr/>
        </p:nvGrpSpPr>
        <p:grpSpPr>
          <a:xfrm>
            <a:off x="629930" y="4847720"/>
            <a:ext cx="17028140" cy="1536174"/>
            <a:chOff x="0" y="0"/>
            <a:chExt cx="22704187" cy="2048232"/>
          </a:xfrm>
        </p:grpSpPr>
        <p:sp>
          <p:nvSpPr>
            <p:cNvPr id="23" name="Freeform 23"/>
            <p:cNvSpPr/>
            <p:nvPr/>
          </p:nvSpPr>
          <p:spPr>
            <a:xfrm>
              <a:off x="20320" y="20320"/>
              <a:ext cx="22663531" cy="2007616"/>
            </a:xfrm>
            <a:custGeom>
              <a:avLst/>
              <a:gdLst/>
              <a:ahLst/>
              <a:cxnLst/>
              <a:rect l="l" t="t" r="r" b="b"/>
              <a:pathLst>
                <a:path w="22663531" h="2007616">
                  <a:moveTo>
                    <a:pt x="0" y="103251"/>
                  </a:moveTo>
                  <a:cubicBezTo>
                    <a:pt x="0" y="46228"/>
                    <a:pt x="47117" y="0"/>
                    <a:pt x="105156" y="0"/>
                  </a:cubicBezTo>
                  <a:lnTo>
                    <a:pt x="22558375" y="0"/>
                  </a:lnTo>
                  <a:cubicBezTo>
                    <a:pt x="22616413" y="0"/>
                    <a:pt x="22663531" y="46228"/>
                    <a:pt x="22663531" y="103251"/>
                  </a:cubicBezTo>
                  <a:lnTo>
                    <a:pt x="22663531" y="1904365"/>
                  </a:lnTo>
                  <a:cubicBezTo>
                    <a:pt x="22663531" y="1961388"/>
                    <a:pt x="22616413" y="2007616"/>
                    <a:pt x="22558375" y="2007616"/>
                  </a:cubicBezTo>
                  <a:lnTo>
                    <a:pt x="105156" y="2007616"/>
                  </a:lnTo>
                  <a:cubicBezTo>
                    <a:pt x="47117" y="2007616"/>
                    <a:pt x="0" y="1961388"/>
                    <a:pt x="0" y="1904365"/>
                  </a:cubicBezTo>
                  <a:close/>
                </a:path>
              </a:pathLst>
            </a:custGeom>
            <a:solidFill>
              <a:srgbClr val="34391D"/>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24" name="Freeform 24"/>
            <p:cNvSpPr/>
            <p:nvPr/>
          </p:nvSpPr>
          <p:spPr>
            <a:xfrm>
              <a:off x="0" y="0"/>
              <a:ext cx="22704171" cy="2048256"/>
            </a:xfrm>
            <a:custGeom>
              <a:avLst/>
              <a:gdLst/>
              <a:ahLst/>
              <a:cxnLst/>
              <a:rect l="l" t="t" r="r" b="b"/>
              <a:pathLst>
                <a:path w="22704171" h="2048256">
                  <a:moveTo>
                    <a:pt x="0" y="123571"/>
                  </a:moveTo>
                  <a:cubicBezTo>
                    <a:pt x="0" y="54991"/>
                    <a:pt x="56515" y="0"/>
                    <a:pt x="125476" y="0"/>
                  </a:cubicBezTo>
                  <a:lnTo>
                    <a:pt x="22578695" y="0"/>
                  </a:lnTo>
                  <a:lnTo>
                    <a:pt x="22578695" y="20320"/>
                  </a:lnTo>
                  <a:lnTo>
                    <a:pt x="22578695" y="0"/>
                  </a:lnTo>
                  <a:cubicBezTo>
                    <a:pt x="22647656" y="0"/>
                    <a:pt x="22704171" y="54991"/>
                    <a:pt x="22704171" y="123571"/>
                  </a:cubicBezTo>
                  <a:lnTo>
                    <a:pt x="22683851" y="123571"/>
                  </a:lnTo>
                  <a:lnTo>
                    <a:pt x="22704171" y="123571"/>
                  </a:lnTo>
                  <a:lnTo>
                    <a:pt x="22704171" y="1924685"/>
                  </a:lnTo>
                  <a:lnTo>
                    <a:pt x="22683851" y="1924685"/>
                  </a:lnTo>
                  <a:lnTo>
                    <a:pt x="22704171" y="1924685"/>
                  </a:lnTo>
                  <a:cubicBezTo>
                    <a:pt x="22704171" y="1993265"/>
                    <a:pt x="22647656" y="2048256"/>
                    <a:pt x="22578695" y="2048256"/>
                  </a:cubicBezTo>
                  <a:lnTo>
                    <a:pt x="22578695" y="2027936"/>
                  </a:lnTo>
                  <a:lnTo>
                    <a:pt x="22578695" y="2048256"/>
                  </a:lnTo>
                  <a:lnTo>
                    <a:pt x="125476" y="2048256"/>
                  </a:lnTo>
                  <a:lnTo>
                    <a:pt x="125476" y="2027936"/>
                  </a:lnTo>
                  <a:lnTo>
                    <a:pt x="125476" y="2048256"/>
                  </a:lnTo>
                  <a:cubicBezTo>
                    <a:pt x="56515" y="2048256"/>
                    <a:pt x="0" y="1993265"/>
                    <a:pt x="0" y="1924685"/>
                  </a:cubicBezTo>
                  <a:lnTo>
                    <a:pt x="0" y="123571"/>
                  </a:lnTo>
                  <a:lnTo>
                    <a:pt x="20320" y="123571"/>
                  </a:lnTo>
                  <a:lnTo>
                    <a:pt x="0" y="123571"/>
                  </a:lnTo>
                  <a:moveTo>
                    <a:pt x="40640" y="123571"/>
                  </a:moveTo>
                  <a:lnTo>
                    <a:pt x="40640" y="1924685"/>
                  </a:lnTo>
                  <a:lnTo>
                    <a:pt x="20320" y="1924685"/>
                  </a:lnTo>
                  <a:lnTo>
                    <a:pt x="40640" y="1924685"/>
                  </a:lnTo>
                  <a:cubicBezTo>
                    <a:pt x="40640" y="1970151"/>
                    <a:pt x="78232" y="2007616"/>
                    <a:pt x="125476" y="2007616"/>
                  </a:cubicBezTo>
                  <a:lnTo>
                    <a:pt x="22578695" y="2007616"/>
                  </a:lnTo>
                  <a:cubicBezTo>
                    <a:pt x="22625938" y="2007616"/>
                    <a:pt x="22663531" y="1970151"/>
                    <a:pt x="22663531" y="1924685"/>
                  </a:cubicBezTo>
                  <a:lnTo>
                    <a:pt x="22663531" y="123571"/>
                  </a:lnTo>
                  <a:cubicBezTo>
                    <a:pt x="22663531" y="78105"/>
                    <a:pt x="22625938" y="40640"/>
                    <a:pt x="22578695" y="40640"/>
                  </a:cubicBezTo>
                  <a:lnTo>
                    <a:pt x="125476" y="40640"/>
                  </a:lnTo>
                  <a:lnTo>
                    <a:pt x="125476" y="20320"/>
                  </a:lnTo>
                  <a:lnTo>
                    <a:pt x="125476" y="40640"/>
                  </a:lnTo>
                  <a:cubicBezTo>
                    <a:pt x="78232" y="40640"/>
                    <a:pt x="40640" y="78105"/>
                    <a:pt x="40640" y="123571"/>
                  </a:cubicBezTo>
                  <a:close/>
                </a:path>
              </a:pathLst>
            </a:custGeom>
            <a:solidFill>
              <a:srgbClr val="3F7361"/>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grpSp>
        <p:nvGrpSpPr>
          <p:cNvPr id="25" name="Group 25"/>
          <p:cNvGrpSpPr/>
          <p:nvPr/>
        </p:nvGrpSpPr>
        <p:grpSpPr>
          <a:xfrm>
            <a:off x="16886484" y="4882010"/>
            <a:ext cx="737296" cy="1467594"/>
            <a:chOff x="0" y="0"/>
            <a:chExt cx="983061" cy="1956792"/>
          </a:xfrm>
        </p:grpSpPr>
        <p:sp>
          <p:nvSpPr>
            <p:cNvPr id="26" name="Freeform 26"/>
            <p:cNvSpPr/>
            <p:nvPr/>
          </p:nvSpPr>
          <p:spPr>
            <a:xfrm>
              <a:off x="0" y="0"/>
              <a:ext cx="983107" cy="1956816"/>
            </a:xfrm>
            <a:custGeom>
              <a:avLst/>
              <a:gdLst/>
              <a:ahLst/>
              <a:cxnLst/>
              <a:rect l="l" t="t" r="r" b="b"/>
              <a:pathLst>
                <a:path w="983107" h="1956816">
                  <a:moveTo>
                    <a:pt x="0" y="72771"/>
                  </a:moveTo>
                  <a:cubicBezTo>
                    <a:pt x="0" y="32512"/>
                    <a:pt x="32512" y="0"/>
                    <a:pt x="72771" y="0"/>
                  </a:cubicBezTo>
                  <a:lnTo>
                    <a:pt x="910336" y="0"/>
                  </a:lnTo>
                  <a:cubicBezTo>
                    <a:pt x="950468" y="0"/>
                    <a:pt x="983107" y="32512"/>
                    <a:pt x="983107" y="72771"/>
                  </a:cubicBezTo>
                  <a:lnTo>
                    <a:pt x="983107" y="1884045"/>
                  </a:lnTo>
                  <a:cubicBezTo>
                    <a:pt x="983107" y="1924177"/>
                    <a:pt x="950595" y="1956816"/>
                    <a:pt x="910336" y="1956816"/>
                  </a:cubicBezTo>
                  <a:lnTo>
                    <a:pt x="72771" y="1956816"/>
                  </a:lnTo>
                  <a:cubicBezTo>
                    <a:pt x="32639" y="1956816"/>
                    <a:pt x="0" y="1924304"/>
                    <a:pt x="0" y="1884045"/>
                  </a:cubicBezTo>
                  <a:close/>
                </a:path>
              </a:pathLst>
            </a:custGeom>
            <a:solidFill>
              <a:srgbClr val="265A48"/>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sp>
        <p:nvSpPr>
          <p:cNvPr id="27" name="Freeform 27" descr="preencoded.png"/>
          <p:cNvSpPr/>
          <p:nvPr/>
        </p:nvSpPr>
        <p:spPr>
          <a:xfrm>
            <a:off x="17112110" y="5477470"/>
            <a:ext cx="276522" cy="276522"/>
          </a:xfrm>
          <a:custGeom>
            <a:avLst/>
            <a:gdLst/>
            <a:ahLst/>
            <a:cxnLst/>
            <a:rect l="l" t="t" r="r" b="b"/>
            <a:pathLst>
              <a:path w="276522" h="276522">
                <a:moveTo>
                  <a:pt x="0" y="0"/>
                </a:moveTo>
                <a:lnTo>
                  <a:pt x="276522" y="0"/>
                </a:lnTo>
                <a:lnTo>
                  <a:pt x="276522" y="276522"/>
                </a:lnTo>
                <a:lnTo>
                  <a:pt x="0" y="276522"/>
                </a:lnTo>
                <a:lnTo>
                  <a:pt x="0" y="0"/>
                </a:lnTo>
                <a:close/>
              </a:path>
            </a:pathLst>
          </a:custGeom>
          <a:blipFill>
            <a:blip r:embed="rId8">
              <a:extLst>
                <a:ext uri="{96DAC541-7B7A-43D3-8B79-37D633B846F1}">
                  <asvg:svgBlip xmlns:asvg="http://schemas.microsoft.com/office/drawing/2016/SVG/main" r:embed="rId9"/>
                </a:ext>
              </a:extLst>
            </a:blip>
            <a:stretch>
              <a:fillRect/>
            </a:stretch>
          </a:blipFill>
          <a:ln>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28" name="TextBox 28"/>
          <p:cNvSpPr txBox="1"/>
          <p:nvPr/>
        </p:nvSpPr>
        <p:spPr>
          <a:xfrm>
            <a:off x="10707590" y="5056735"/>
            <a:ext cx="5994648" cy="294953"/>
          </a:xfrm>
          <a:prstGeom prst="rect">
            <a:avLst/>
          </a:prstGeom>
          <a:ln>
            <a:noFill/>
          </a:ln>
        </p:spPr>
        <p:txBody>
          <a:bodyPr lIns="0" tIns="0" rIns="0" bIns="0" rtlCol="0" anchor="t">
            <a:spAutoFit/>
          </a:bodyPr>
          <a:lstStyle/>
          <a:p>
            <a:pPr algn="r" rtl="1">
              <a:lnSpc>
                <a:spcPts val="2250"/>
              </a:lnSpc>
            </a:pPr>
            <a:r>
              <a:rPr lang="ar-EG" sz="1812" b="1">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التعرف على الهوية والربط الوطني (</a:t>
            </a:r>
            <a:r>
              <a:rPr lang="en-US" sz="1812" b="1">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Pr>
              <a:t>Identity &amp; National Link</a:t>
            </a:r>
            <a:r>
              <a:rPr lang="ar-EG" sz="1812" b="1">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a:t>
            </a:r>
          </a:p>
        </p:txBody>
      </p:sp>
      <p:sp>
        <p:nvSpPr>
          <p:cNvPr id="29" name="TextBox 29"/>
          <p:cNvSpPr txBox="1"/>
          <p:nvPr/>
        </p:nvSpPr>
        <p:spPr>
          <a:xfrm>
            <a:off x="848468" y="5398145"/>
            <a:ext cx="15853768" cy="277952"/>
          </a:xfrm>
          <a:prstGeom prst="rect">
            <a:avLst/>
          </a:prstGeom>
          <a:ln>
            <a:noFill/>
          </a:ln>
        </p:spPr>
        <p:txBody>
          <a:bodyPr lIns="0" tIns="0" rIns="0" bIns="0" rtlCol="0" anchor="t">
            <a:spAutoFit/>
          </a:bodyPr>
          <a:lstStyle/>
          <a:p>
            <a:pPr algn="r" rtl="1">
              <a:lnSpc>
                <a:spcPts val="2311"/>
              </a:lnSpc>
            </a:pPr>
            <a:r>
              <a:rPr lang="ar-EG" sz="1438"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الابتكار:</a:t>
            </a:r>
            <a:r>
              <a:rPr lang="ar-EG" sz="143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القدرة على مطابقة ملامح الوجه مع قوائم "المطلوبين" محلياً وإرسال إشعار فوري (</a:t>
            </a:r>
            <a:r>
              <a:rPr lang="en-US" sz="143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Pr>
              <a:t>Critical Alert</a:t>
            </a:r>
            <a:r>
              <a:rPr lang="ar-EG" sz="143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a:t>
            </a:r>
          </a:p>
        </p:txBody>
      </p:sp>
      <p:sp>
        <p:nvSpPr>
          <p:cNvPr id="30" name="TextBox 30"/>
          <p:cNvSpPr txBox="1"/>
          <p:nvPr/>
        </p:nvSpPr>
        <p:spPr>
          <a:xfrm>
            <a:off x="848468" y="5803701"/>
            <a:ext cx="15853768" cy="276551"/>
          </a:xfrm>
          <a:prstGeom prst="rect">
            <a:avLst/>
          </a:prstGeom>
          <a:ln>
            <a:noFill/>
          </a:ln>
        </p:spPr>
        <p:txBody>
          <a:bodyPr lIns="0" tIns="0" rIns="0" bIns="0" rtlCol="0" anchor="t">
            <a:spAutoFit/>
          </a:bodyPr>
          <a:lstStyle/>
          <a:p>
            <a:pPr algn="r" rtl="1">
              <a:lnSpc>
                <a:spcPts val="2311"/>
              </a:lnSpc>
            </a:pPr>
            <a:r>
              <a:rPr lang="ar-EG" sz="1438"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المستقبل:</a:t>
            </a:r>
            <a:r>
              <a:rPr lang="ar-EG" sz="143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بنية النظام مجهزة للربط المستقبلي -عبر بروتوكولات آمنة- بسجلات الهوية الوطنية، مما يختصر وقت التحقق من هوية المشتبه بهم من ساعات إلى ثوانٍ.</a:t>
            </a:r>
          </a:p>
        </p:txBody>
      </p:sp>
      <p:grpSp>
        <p:nvGrpSpPr>
          <p:cNvPr id="31" name="Group 31"/>
          <p:cNvGrpSpPr/>
          <p:nvPr/>
        </p:nvGrpSpPr>
        <p:grpSpPr>
          <a:xfrm>
            <a:off x="629930" y="6537664"/>
            <a:ext cx="17028140" cy="1536174"/>
            <a:chOff x="0" y="0"/>
            <a:chExt cx="22704187" cy="2048232"/>
          </a:xfrm>
        </p:grpSpPr>
        <p:sp>
          <p:nvSpPr>
            <p:cNvPr id="32" name="Freeform 32"/>
            <p:cNvSpPr/>
            <p:nvPr/>
          </p:nvSpPr>
          <p:spPr>
            <a:xfrm>
              <a:off x="20320" y="20320"/>
              <a:ext cx="22663531" cy="2007616"/>
            </a:xfrm>
            <a:custGeom>
              <a:avLst/>
              <a:gdLst/>
              <a:ahLst/>
              <a:cxnLst/>
              <a:rect l="l" t="t" r="r" b="b"/>
              <a:pathLst>
                <a:path w="22663531" h="2007616">
                  <a:moveTo>
                    <a:pt x="0" y="103251"/>
                  </a:moveTo>
                  <a:cubicBezTo>
                    <a:pt x="0" y="46228"/>
                    <a:pt x="47117" y="0"/>
                    <a:pt x="105156" y="0"/>
                  </a:cubicBezTo>
                  <a:lnTo>
                    <a:pt x="22558375" y="0"/>
                  </a:lnTo>
                  <a:cubicBezTo>
                    <a:pt x="22616413" y="0"/>
                    <a:pt x="22663531" y="46228"/>
                    <a:pt x="22663531" y="103251"/>
                  </a:cubicBezTo>
                  <a:lnTo>
                    <a:pt x="22663531" y="1904365"/>
                  </a:lnTo>
                  <a:cubicBezTo>
                    <a:pt x="22663531" y="1961388"/>
                    <a:pt x="22616413" y="2007616"/>
                    <a:pt x="22558375" y="2007616"/>
                  </a:cubicBezTo>
                  <a:lnTo>
                    <a:pt x="105156" y="2007616"/>
                  </a:lnTo>
                  <a:cubicBezTo>
                    <a:pt x="47117" y="2007616"/>
                    <a:pt x="0" y="1961388"/>
                    <a:pt x="0" y="1904365"/>
                  </a:cubicBezTo>
                  <a:close/>
                </a:path>
              </a:pathLst>
            </a:custGeom>
            <a:solidFill>
              <a:srgbClr val="34391D"/>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33" name="Freeform 33"/>
            <p:cNvSpPr/>
            <p:nvPr/>
          </p:nvSpPr>
          <p:spPr>
            <a:xfrm>
              <a:off x="0" y="0"/>
              <a:ext cx="22704171" cy="2048256"/>
            </a:xfrm>
            <a:custGeom>
              <a:avLst/>
              <a:gdLst/>
              <a:ahLst/>
              <a:cxnLst/>
              <a:rect l="l" t="t" r="r" b="b"/>
              <a:pathLst>
                <a:path w="22704171" h="2048256">
                  <a:moveTo>
                    <a:pt x="0" y="123571"/>
                  </a:moveTo>
                  <a:cubicBezTo>
                    <a:pt x="0" y="54991"/>
                    <a:pt x="56515" y="0"/>
                    <a:pt x="125476" y="0"/>
                  </a:cubicBezTo>
                  <a:lnTo>
                    <a:pt x="22578695" y="0"/>
                  </a:lnTo>
                  <a:lnTo>
                    <a:pt x="22578695" y="20320"/>
                  </a:lnTo>
                  <a:lnTo>
                    <a:pt x="22578695" y="0"/>
                  </a:lnTo>
                  <a:cubicBezTo>
                    <a:pt x="22647656" y="0"/>
                    <a:pt x="22704171" y="54991"/>
                    <a:pt x="22704171" y="123571"/>
                  </a:cubicBezTo>
                  <a:lnTo>
                    <a:pt x="22683851" y="123571"/>
                  </a:lnTo>
                  <a:lnTo>
                    <a:pt x="22704171" y="123571"/>
                  </a:lnTo>
                  <a:lnTo>
                    <a:pt x="22704171" y="1924685"/>
                  </a:lnTo>
                  <a:lnTo>
                    <a:pt x="22683851" y="1924685"/>
                  </a:lnTo>
                  <a:lnTo>
                    <a:pt x="22704171" y="1924685"/>
                  </a:lnTo>
                  <a:cubicBezTo>
                    <a:pt x="22704171" y="1993265"/>
                    <a:pt x="22647656" y="2048256"/>
                    <a:pt x="22578695" y="2048256"/>
                  </a:cubicBezTo>
                  <a:lnTo>
                    <a:pt x="22578695" y="2027936"/>
                  </a:lnTo>
                  <a:lnTo>
                    <a:pt x="22578695" y="2048256"/>
                  </a:lnTo>
                  <a:lnTo>
                    <a:pt x="125476" y="2048256"/>
                  </a:lnTo>
                  <a:lnTo>
                    <a:pt x="125476" y="2027936"/>
                  </a:lnTo>
                  <a:lnTo>
                    <a:pt x="125476" y="2048256"/>
                  </a:lnTo>
                  <a:cubicBezTo>
                    <a:pt x="56515" y="2048256"/>
                    <a:pt x="0" y="1993265"/>
                    <a:pt x="0" y="1924685"/>
                  </a:cubicBezTo>
                  <a:lnTo>
                    <a:pt x="0" y="123571"/>
                  </a:lnTo>
                  <a:lnTo>
                    <a:pt x="20320" y="123571"/>
                  </a:lnTo>
                  <a:lnTo>
                    <a:pt x="0" y="123571"/>
                  </a:lnTo>
                  <a:moveTo>
                    <a:pt x="40640" y="123571"/>
                  </a:moveTo>
                  <a:lnTo>
                    <a:pt x="40640" y="1924685"/>
                  </a:lnTo>
                  <a:lnTo>
                    <a:pt x="20320" y="1924685"/>
                  </a:lnTo>
                  <a:lnTo>
                    <a:pt x="40640" y="1924685"/>
                  </a:lnTo>
                  <a:cubicBezTo>
                    <a:pt x="40640" y="1970151"/>
                    <a:pt x="78232" y="2007616"/>
                    <a:pt x="125476" y="2007616"/>
                  </a:cubicBezTo>
                  <a:lnTo>
                    <a:pt x="22578695" y="2007616"/>
                  </a:lnTo>
                  <a:cubicBezTo>
                    <a:pt x="22625938" y="2007616"/>
                    <a:pt x="22663531" y="1970151"/>
                    <a:pt x="22663531" y="1924685"/>
                  </a:cubicBezTo>
                  <a:lnTo>
                    <a:pt x="22663531" y="123571"/>
                  </a:lnTo>
                  <a:cubicBezTo>
                    <a:pt x="22663531" y="78105"/>
                    <a:pt x="22625938" y="40640"/>
                    <a:pt x="22578695" y="40640"/>
                  </a:cubicBezTo>
                  <a:lnTo>
                    <a:pt x="125476" y="40640"/>
                  </a:lnTo>
                  <a:lnTo>
                    <a:pt x="125476" y="20320"/>
                  </a:lnTo>
                  <a:lnTo>
                    <a:pt x="125476" y="40640"/>
                  </a:lnTo>
                  <a:cubicBezTo>
                    <a:pt x="78232" y="40640"/>
                    <a:pt x="40640" y="78105"/>
                    <a:pt x="40640" y="123571"/>
                  </a:cubicBezTo>
                  <a:close/>
                </a:path>
              </a:pathLst>
            </a:custGeom>
            <a:solidFill>
              <a:srgbClr val="3F7361"/>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grpSp>
        <p:nvGrpSpPr>
          <p:cNvPr id="34" name="Group 34"/>
          <p:cNvGrpSpPr/>
          <p:nvPr/>
        </p:nvGrpSpPr>
        <p:grpSpPr>
          <a:xfrm>
            <a:off x="16886484" y="6571954"/>
            <a:ext cx="737296" cy="1467594"/>
            <a:chOff x="0" y="0"/>
            <a:chExt cx="983061" cy="1956792"/>
          </a:xfrm>
        </p:grpSpPr>
        <p:sp>
          <p:nvSpPr>
            <p:cNvPr id="35" name="Freeform 35"/>
            <p:cNvSpPr/>
            <p:nvPr/>
          </p:nvSpPr>
          <p:spPr>
            <a:xfrm>
              <a:off x="0" y="0"/>
              <a:ext cx="983107" cy="1956816"/>
            </a:xfrm>
            <a:custGeom>
              <a:avLst/>
              <a:gdLst/>
              <a:ahLst/>
              <a:cxnLst/>
              <a:rect l="l" t="t" r="r" b="b"/>
              <a:pathLst>
                <a:path w="983107" h="1956816">
                  <a:moveTo>
                    <a:pt x="0" y="72771"/>
                  </a:moveTo>
                  <a:cubicBezTo>
                    <a:pt x="0" y="32512"/>
                    <a:pt x="32512" y="0"/>
                    <a:pt x="72771" y="0"/>
                  </a:cubicBezTo>
                  <a:lnTo>
                    <a:pt x="910336" y="0"/>
                  </a:lnTo>
                  <a:cubicBezTo>
                    <a:pt x="950468" y="0"/>
                    <a:pt x="983107" y="32512"/>
                    <a:pt x="983107" y="72771"/>
                  </a:cubicBezTo>
                  <a:lnTo>
                    <a:pt x="983107" y="1884045"/>
                  </a:lnTo>
                  <a:cubicBezTo>
                    <a:pt x="983107" y="1924177"/>
                    <a:pt x="950595" y="1956816"/>
                    <a:pt x="910336" y="1956816"/>
                  </a:cubicBezTo>
                  <a:lnTo>
                    <a:pt x="72771" y="1956816"/>
                  </a:lnTo>
                  <a:cubicBezTo>
                    <a:pt x="32639" y="1956816"/>
                    <a:pt x="0" y="1924304"/>
                    <a:pt x="0" y="1884045"/>
                  </a:cubicBezTo>
                  <a:close/>
                </a:path>
              </a:pathLst>
            </a:custGeom>
            <a:solidFill>
              <a:srgbClr val="265A48"/>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sp>
        <p:nvSpPr>
          <p:cNvPr id="36" name="Freeform 36" descr="preencoded.png"/>
          <p:cNvSpPr/>
          <p:nvPr/>
        </p:nvSpPr>
        <p:spPr>
          <a:xfrm>
            <a:off x="17112110" y="7167414"/>
            <a:ext cx="276522" cy="276522"/>
          </a:xfrm>
          <a:custGeom>
            <a:avLst/>
            <a:gdLst/>
            <a:ahLst/>
            <a:cxnLst/>
            <a:rect l="l" t="t" r="r" b="b"/>
            <a:pathLst>
              <a:path w="276522" h="276522">
                <a:moveTo>
                  <a:pt x="0" y="0"/>
                </a:moveTo>
                <a:lnTo>
                  <a:pt x="276522" y="0"/>
                </a:lnTo>
                <a:lnTo>
                  <a:pt x="276522" y="276522"/>
                </a:lnTo>
                <a:lnTo>
                  <a:pt x="0" y="276522"/>
                </a:lnTo>
                <a:lnTo>
                  <a:pt x="0" y="0"/>
                </a:lnTo>
                <a:close/>
              </a:path>
            </a:pathLst>
          </a:custGeom>
          <a:blipFill>
            <a:blip r:embed="rId10">
              <a:extLst>
                <a:ext uri="{96DAC541-7B7A-43D3-8B79-37D633B846F1}">
                  <asvg:svgBlip xmlns:asvg="http://schemas.microsoft.com/office/drawing/2016/SVG/main" r:embed="rId11"/>
                </a:ext>
              </a:extLst>
            </a:blip>
            <a:stretch>
              <a:fillRect l="-21666" r="-21666"/>
            </a:stretch>
          </a:blipFill>
          <a:ln>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37" name="TextBox 37"/>
          <p:cNvSpPr txBox="1"/>
          <p:nvPr/>
        </p:nvSpPr>
        <p:spPr>
          <a:xfrm>
            <a:off x="11585676" y="6746677"/>
            <a:ext cx="5116562" cy="294953"/>
          </a:xfrm>
          <a:prstGeom prst="rect">
            <a:avLst/>
          </a:prstGeom>
          <a:ln>
            <a:noFill/>
          </a:ln>
        </p:spPr>
        <p:txBody>
          <a:bodyPr lIns="0" tIns="0" rIns="0" bIns="0" rtlCol="0" anchor="t">
            <a:spAutoFit/>
          </a:bodyPr>
          <a:lstStyle/>
          <a:p>
            <a:pPr algn="r" rtl="1">
              <a:lnSpc>
                <a:spcPts val="2250"/>
              </a:lnSpc>
            </a:pPr>
            <a:r>
              <a:rPr lang="ar-EG" sz="1812" b="1">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التصنيف الدقيق للتسليح (</a:t>
            </a:r>
            <a:r>
              <a:rPr lang="en-US" sz="1812" b="1">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Pr>
              <a:t>Weapon Classification</a:t>
            </a:r>
            <a:r>
              <a:rPr lang="ar-EG" sz="1812" b="1">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a:t>
            </a:r>
          </a:p>
        </p:txBody>
      </p:sp>
      <p:sp>
        <p:nvSpPr>
          <p:cNvPr id="38" name="TextBox 38"/>
          <p:cNvSpPr txBox="1"/>
          <p:nvPr/>
        </p:nvSpPr>
        <p:spPr>
          <a:xfrm>
            <a:off x="848468" y="7088089"/>
            <a:ext cx="15853768" cy="276551"/>
          </a:xfrm>
          <a:prstGeom prst="rect">
            <a:avLst/>
          </a:prstGeom>
          <a:ln>
            <a:noFill/>
          </a:ln>
        </p:spPr>
        <p:txBody>
          <a:bodyPr lIns="0" tIns="0" rIns="0" bIns="0" rtlCol="0" anchor="t">
            <a:spAutoFit/>
          </a:bodyPr>
          <a:lstStyle/>
          <a:p>
            <a:pPr algn="r" rtl="1">
              <a:lnSpc>
                <a:spcPts val="2311"/>
              </a:lnSpc>
            </a:pPr>
            <a:r>
              <a:rPr lang="ar-EG" sz="1438"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الابتكار:</a:t>
            </a:r>
            <a:r>
              <a:rPr lang="ar-EG" sz="143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خوارزمية دقيقة لا تكتفي بكشف وجود سلاح، بل تصنفه: (سلاح ناري، سلاح أبيض، متفجرات/أحزمة ناسفة).</a:t>
            </a:r>
          </a:p>
        </p:txBody>
      </p:sp>
      <p:sp>
        <p:nvSpPr>
          <p:cNvPr id="39" name="TextBox 39"/>
          <p:cNvSpPr txBox="1"/>
          <p:nvPr/>
        </p:nvSpPr>
        <p:spPr>
          <a:xfrm>
            <a:off x="848468" y="7493645"/>
            <a:ext cx="15853768" cy="276551"/>
          </a:xfrm>
          <a:prstGeom prst="rect">
            <a:avLst/>
          </a:prstGeom>
          <a:ln>
            <a:noFill/>
          </a:ln>
        </p:spPr>
        <p:txBody>
          <a:bodyPr lIns="0" tIns="0" rIns="0" bIns="0" rtlCol="0" anchor="t">
            <a:spAutoFit/>
          </a:bodyPr>
          <a:lstStyle/>
          <a:p>
            <a:pPr algn="r" rtl="1">
              <a:lnSpc>
                <a:spcPts val="2311"/>
              </a:lnSpc>
            </a:pPr>
            <a:r>
              <a:rPr lang="ar-EG" sz="1438"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الفائدة:</a:t>
            </a:r>
            <a:r>
              <a:rPr lang="ar-EG" sz="143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تحديد نوع التهديد يساعد القيادة في اختيار بروتوكول التعامل المناسب (مثلاً: إرسال فرقة مداهمة </a:t>
            </a:r>
            <a:r>
              <a:rPr lang="en-US" sz="143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Pr>
              <a:t>vs</a:t>
            </a:r>
            <a:r>
              <a:rPr lang="ar-EG" sz="143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فريق تفكيك متفجرات).</a:t>
            </a:r>
          </a:p>
        </p:txBody>
      </p:sp>
      <p:grpSp>
        <p:nvGrpSpPr>
          <p:cNvPr id="40" name="Group 40"/>
          <p:cNvGrpSpPr/>
          <p:nvPr/>
        </p:nvGrpSpPr>
        <p:grpSpPr>
          <a:xfrm>
            <a:off x="629930" y="8227606"/>
            <a:ext cx="17028140" cy="1536174"/>
            <a:chOff x="0" y="0"/>
            <a:chExt cx="22704187" cy="2048232"/>
          </a:xfrm>
        </p:grpSpPr>
        <p:sp>
          <p:nvSpPr>
            <p:cNvPr id="41" name="Freeform 41"/>
            <p:cNvSpPr/>
            <p:nvPr/>
          </p:nvSpPr>
          <p:spPr>
            <a:xfrm>
              <a:off x="20320" y="20320"/>
              <a:ext cx="22663531" cy="2007616"/>
            </a:xfrm>
            <a:custGeom>
              <a:avLst/>
              <a:gdLst/>
              <a:ahLst/>
              <a:cxnLst/>
              <a:rect l="l" t="t" r="r" b="b"/>
              <a:pathLst>
                <a:path w="22663531" h="2007616">
                  <a:moveTo>
                    <a:pt x="0" y="103251"/>
                  </a:moveTo>
                  <a:cubicBezTo>
                    <a:pt x="0" y="46228"/>
                    <a:pt x="47117" y="0"/>
                    <a:pt x="105156" y="0"/>
                  </a:cubicBezTo>
                  <a:lnTo>
                    <a:pt x="22558375" y="0"/>
                  </a:lnTo>
                  <a:cubicBezTo>
                    <a:pt x="22616413" y="0"/>
                    <a:pt x="22663531" y="46228"/>
                    <a:pt x="22663531" y="103251"/>
                  </a:cubicBezTo>
                  <a:lnTo>
                    <a:pt x="22663531" y="1904365"/>
                  </a:lnTo>
                  <a:cubicBezTo>
                    <a:pt x="22663531" y="1961388"/>
                    <a:pt x="22616413" y="2007616"/>
                    <a:pt x="22558375" y="2007616"/>
                  </a:cubicBezTo>
                  <a:lnTo>
                    <a:pt x="105156" y="2007616"/>
                  </a:lnTo>
                  <a:cubicBezTo>
                    <a:pt x="47117" y="2007616"/>
                    <a:pt x="0" y="1961388"/>
                    <a:pt x="0" y="1904365"/>
                  </a:cubicBezTo>
                  <a:close/>
                </a:path>
              </a:pathLst>
            </a:custGeom>
            <a:solidFill>
              <a:srgbClr val="34391D"/>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42" name="Freeform 42"/>
            <p:cNvSpPr/>
            <p:nvPr/>
          </p:nvSpPr>
          <p:spPr>
            <a:xfrm>
              <a:off x="0" y="0"/>
              <a:ext cx="22704171" cy="2048256"/>
            </a:xfrm>
            <a:custGeom>
              <a:avLst/>
              <a:gdLst/>
              <a:ahLst/>
              <a:cxnLst/>
              <a:rect l="l" t="t" r="r" b="b"/>
              <a:pathLst>
                <a:path w="22704171" h="2048256">
                  <a:moveTo>
                    <a:pt x="0" y="123571"/>
                  </a:moveTo>
                  <a:cubicBezTo>
                    <a:pt x="0" y="54991"/>
                    <a:pt x="56515" y="0"/>
                    <a:pt x="125476" y="0"/>
                  </a:cubicBezTo>
                  <a:lnTo>
                    <a:pt x="22578695" y="0"/>
                  </a:lnTo>
                  <a:lnTo>
                    <a:pt x="22578695" y="20320"/>
                  </a:lnTo>
                  <a:lnTo>
                    <a:pt x="22578695" y="0"/>
                  </a:lnTo>
                  <a:cubicBezTo>
                    <a:pt x="22647656" y="0"/>
                    <a:pt x="22704171" y="54991"/>
                    <a:pt x="22704171" y="123571"/>
                  </a:cubicBezTo>
                  <a:lnTo>
                    <a:pt x="22683851" y="123571"/>
                  </a:lnTo>
                  <a:lnTo>
                    <a:pt x="22704171" y="123571"/>
                  </a:lnTo>
                  <a:lnTo>
                    <a:pt x="22704171" y="1924685"/>
                  </a:lnTo>
                  <a:lnTo>
                    <a:pt x="22683851" y="1924685"/>
                  </a:lnTo>
                  <a:lnTo>
                    <a:pt x="22704171" y="1924685"/>
                  </a:lnTo>
                  <a:cubicBezTo>
                    <a:pt x="22704171" y="1993265"/>
                    <a:pt x="22647656" y="2048256"/>
                    <a:pt x="22578695" y="2048256"/>
                  </a:cubicBezTo>
                  <a:lnTo>
                    <a:pt x="22578695" y="2027936"/>
                  </a:lnTo>
                  <a:lnTo>
                    <a:pt x="22578695" y="2048256"/>
                  </a:lnTo>
                  <a:lnTo>
                    <a:pt x="125476" y="2048256"/>
                  </a:lnTo>
                  <a:lnTo>
                    <a:pt x="125476" y="2027936"/>
                  </a:lnTo>
                  <a:lnTo>
                    <a:pt x="125476" y="2048256"/>
                  </a:lnTo>
                  <a:cubicBezTo>
                    <a:pt x="56515" y="2048256"/>
                    <a:pt x="0" y="1993265"/>
                    <a:pt x="0" y="1924685"/>
                  </a:cubicBezTo>
                  <a:lnTo>
                    <a:pt x="0" y="123571"/>
                  </a:lnTo>
                  <a:lnTo>
                    <a:pt x="20320" y="123571"/>
                  </a:lnTo>
                  <a:lnTo>
                    <a:pt x="0" y="123571"/>
                  </a:lnTo>
                  <a:moveTo>
                    <a:pt x="40640" y="123571"/>
                  </a:moveTo>
                  <a:lnTo>
                    <a:pt x="40640" y="1924685"/>
                  </a:lnTo>
                  <a:lnTo>
                    <a:pt x="20320" y="1924685"/>
                  </a:lnTo>
                  <a:lnTo>
                    <a:pt x="40640" y="1924685"/>
                  </a:lnTo>
                  <a:cubicBezTo>
                    <a:pt x="40640" y="1970151"/>
                    <a:pt x="78232" y="2007616"/>
                    <a:pt x="125476" y="2007616"/>
                  </a:cubicBezTo>
                  <a:lnTo>
                    <a:pt x="22578695" y="2007616"/>
                  </a:lnTo>
                  <a:cubicBezTo>
                    <a:pt x="22625938" y="2007616"/>
                    <a:pt x="22663531" y="1970151"/>
                    <a:pt x="22663531" y="1924685"/>
                  </a:cubicBezTo>
                  <a:lnTo>
                    <a:pt x="22663531" y="123571"/>
                  </a:lnTo>
                  <a:cubicBezTo>
                    <a:pt x="22663531" y="78105"/>
                    <a:pt x="22625938" y="40640"/>
                    <a:pt x="22578695" y="40640"/>
                  </a:cubicBezTo>
                  <a:lnTo>
                    <a:pt x="125476" y="40640"/>
                  </a:lnTo>
                  <a:lnTo>
                    <a:pt x="125476" y="20320"/>
                  </a:lnTo>
                  <a:lnTo>
                    <a:pt x="125476" y="40640"/>
                  </a:lnTo>
                  <a:cubicBezTo>
                    <a:pt x="78232" y="40640"/>
                    <a:pt x="40640" y="78105"/>
                    <a:pt x="40640" y="123571"/>
                  </a:cubicBezTo>
                  <a:close/>
                </a:path>
              </a:pathLst>
            </a:custGeom>
            <a:solidFill>
              <a:srgbClr val="3F7361"/>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grpSp>
        <p:nvGrpSpPr>
          <p:cNvPr id="43" name="Group 43"/>
          <p:cNvGrpSpPr/>
          <p:nvPr/>
        </p:nvGrpSpPr>
        <p:grpSpPr>
          <a:xfrm>
            <a:off x="16886484" y="8261896"/>
            <a:ext cx="737296" cy="1467594"/>
            <a:chOff x="0" y="0"/>
            <a:chExt cx="983061" cy="1956792"/>
          </a:xfrm>
        </p:grpSpPr>
        <p:sp>
          <p:nvSpPr>
            <p:cNvPr id="44" name="Freeform 44"/>
            <p:cNvSpPr/>
            <p:nvPr/>
          </p:nvSpPr>
          <p:spPr>
            <a:xfrm>
              <a:off x="0" y="0"/>
              <a:ext cx="983107" cy="1956816"/>
            </a:xfrm>
            <a:custGeom>
              <a:avLst/>
              <a:gdLst/>
              <a:ahLst/>
              <a:cxnLst/>
              <a:rect l="l" t="t" r="r" b="b"/>
              <a:pathLst>
                <a:path w="983107" h="1956816">
                  <a:moveTo>
                    <a:pt x="0" y="72771"/>
                  </a:moveTo>
                  <a:cubicBezTo>
                    <a:pt x="0" y="32512"/>
                    <a:pt x="32512" y="0"/>
                    <a:pt x="72771" y="0"/>
                  </a:cubicBezTo>
                  <a:lnTo>
                    <a:pt x="910336" y="0"/>
                  </a:lnTo>
                  <a:cubicBezTo>
                    <a:pt x="950468" y="0"/>
                    <a:pt x="983107" y="32512"/>
                    <a:pt x="983107" y="72771"/>
                  </a:cubicBezTo>
                  <a:lnTo>
                    <a:pt x="983107" y="1884045"/>
                  </a:lnTo>
                  <a:cubicBezTo>
                    <a:pt x="983107" y="1924177"/>
                    <a:pt x="950595" y="1956816"/>
                    <a:pt x="910336" y="1956816"/>
                  </a:cubicBezTo>
                  <a:lnTo>
                    <a:pt x="72771" y="1956816"/>
                  </a:lnTo>
                  <a:cubicBezTo>
                    <a:pt x="32639" y="1956816"/>
                    <a:pt x="0" y="1924304"/>
                    <a:pt x="0" y="1884045"/>
                  </a:cubicBezTo>
                  <a:close/>
                </a:path>
              </a:pathLst>
            </a:custGeom>
            <a:solidFill>
              <a:srgbClr val="265A48"/>
            </a:solidFill>
            <a:ln w="12700">
              <a:noFill/>
            </a:ln>
          </p:spPr>
          <p:txBody>
            <a:bodyPr/>
            <a:lstStyle/>
            <a:p>
              <a:endParaRPr lang="en-US">
                <a:latin typeface="IBM Plex Sans Arabic Bold" panose="020B0803050203000203" pitchFamily="34" charset="-78"/>
                <a:cs typeface="IBM Plex Sans Arabic Bold" panose="020B0803050203000203" pitchFamily="34" charset="-78"/>
              </a:endParaRPr>
            </a:p>
          </p:txBody>
        </p:sp>
      </p:grpSp>
      <p:sp>
        <p:nvSpPr>
          <p:cNvPr id="45" name="Freeform 45" descr="preencoded.png"/>
          <p:cNvSpPr/>
          <p:nvPr/>
        </p:nvSpPr>
        <p:spPr>
          <a:xfrm>
            <a:off x="17112110" y="8857358"/>
            <a:ext cx="276522" cy="276522"/>
          </a:xfrm>
          <a:custGeom>
            <a:avLst/>
            <a:gdLst/>
            <a:ahLst/>
            <a:cxnLst/>
            <a:rect l="l" t="t" r="r" b="b"/>
            <a:pathLst>
              <a:path w="276522" h="276522">
                <a:moveTo>
                  <a:pt x="0" y="0"/>
                </a:moveTo>
                <a:lnTo>
                  <a:pt x="276522" y="0"/>
                </a:lnTo>
                <a:lnTo>
                  <a:pt x="276522" y="276522"/>
                </a:lnTo>
                <a:lnTo>
                  <a:pt x="0" y="276522"/>
                </a:lnTo>
                <a:lnTo>
                  <a:pt x="0" y="0"/>
                </a:lnTo>
                <a:close/>
              </a:path>
            </a:pathLst>
          </a:custGeom>
          <a:blipFill>
            <a:blip r:embed="rId12">
              <a:extLst>
                <a:ext uri="{96DAC541-7B7A-43D3-8B79-37D633B846F1}">
                  <asvg:svgBlip xmlns:asvg="http://schemas.microsoft.com/office/drawing/2016/SVG/main" r:embed="rId13"/>
                </a:ext>
              </a:extLst>
            </a:blip>
            <a:stretch>
              <a:fillRect l="-13333" r="-13333"/>
            </a:stretch>
          </a:blipFill>
          <a:ln>
            <a:noFill/>
          </a:ln>
        </p:spPr>
        <p:txBody>
          <a:bodyPr/>
          <a:lstStyle/>
          <a:p>
            <a:endParaRPr lang="en-US">
              <a:latin typeface="IBM Plex Sans Arabic Bold" panose="020B0803050203000203" pitchFamily="34" charset="-78"/>
              <a:cs typeface="IBM Plex Sans Arabic Bold" panose="020B0803050203000203" pitchFamily="34" charset="-78"/>
            </a:endParaRPr>
          </a:p>
        </p:txBody>
      </p:sp>
      <p:sp>
        <p:nvSpPr>
          <p:cNvPr id="46" name="TextBox 46"/>
          <p:cNvSpPr txBox="1"/>
          <p:nvPr/>
        </p:nvSpPr>
        <p:spPr>
          <a:xfrm>
            <a:off x="11349337" y="8436621"/>
            <a:ext cx="5352901" cy="294953"/>
          </a:xfrm>
          <a:prstGeom prst="rect">
            <a:avLst/>
          </a:prstGeom>
          <a:ln>
            <a:noFill/>
          </a:ln>
        </p:spPr>
        <p:txBody>
          <a:bodyPr lIns="0" tIns="0" rIns="0" bIns="0" rtlCol="0" anchor="t">
            <a:spAutoFit/>
          </a:bodyPr>
          <a:lstStyle/>
          <a:p>
            <a:pPr algn="r" rtl="1">
              <a:lnSpc>
                <a:spcPts val="2250"/>
              </a:lnSpc>
            </a:pPr>
            <a:r>
              <a:rPr lang="ar-EG" sz="1812" b="1">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كشف التغييرات المكانية (</a:t>
            </a:r>
            <a:r>
              <a:rPr lang="en-US" sz="1812" b="1">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Pr>
              <a:t>Spatial Change Detection</a:t>
            </a:r>
            <a:r>
              <a:rPr lang="ar-EG" sz="1812" b="1">
                <a:solidFill>
                  <a:srgbClr val="CCD891"/>
                </a:solidFill>
                <a:latin typeface="IBM Plex Sans Arabic Bold" panose="020B0803050203000203" pitchFamily="34" charset="-78"/>
                <a:ea typeface="IBM Plex Sans Bold"/>
                <a:cs typeface="IBM Plex Sans Arabic Bold" panose="020B0803050203000203" pitchFamily="34" charset="-78"/>
                <a:sym typeface="IBM Plex Sans Bold"/>
                <a:rtl/>
              </a:rPr>
              <a:t>)</a:t>
            </a:r>
          </a:p>
        </p:txBody>
      </p:sp>
      <p:sp>
        <p:nvSpPr>
          <p:cNvPr id="47" name="TextBox 47"/>
          <p:cNvSpPr txBox="1"/>
          <p:nvPr/>
        </p:nvSpPr>
        <p:spPr>
          <a:xfrm>
            <a:off x="848468" y="8778031"/>
            <a:ext cx="15853768" cy="276551"/>
          </a:xfrm>
          <a:prstGeom prst="rect">
            <a:avLst/>
          </a:prstGeom>
          <a:ln>
            <a:noFill/>
          </a:ln>
        </p:spPr>
        <p:txBody>
          <a:bodyPr lIns="0" tIns="0" rIns="0" bIns="0" rtlCol="0" anchor="t">
            <a:spAutoFit/>
          </a:bodyPr>
          <a:lstStyle/>
          <a:p>
            <a:pPr algn="r" rtl="1">
              <a:lnSpc>
                <a:spcPts val="2311"/>
              </a:lnSpc>
            </a:pPr>
            <a:r>
              <a:rPr lang="ar-EG" sz="1438"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الابتكار:</a:t>
            </a:r>
            <a:r>
              <a:rPr lang="ar-EG" sz="143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النظام يحفظ "البصمة البصرية" للمكان، ويقارنها بالواقع لكشف أي جسم دخيل (مثل حقيبة متروكة أو جسم غريب).</a:t>
            </a:r>
          </a:p>
        </p:txBody>
      </p:sp>
      <p:sp>
        <p:nvSpPr>
          <p:cNvPr id="48" name="TextBox 48"/>
          <p:cNvSpPr txBox="1"/>
          <p:nvPr/>
        </p:nvSpPr>
        <p:spPr>
          <a:xfrm>
            <a:off x="848468" y="9183589"/>
            <a:ext cx="15853768" cy="276551"/>
          </a:xfrm>
          <a:prstGeom prst="rect">
            <a:avLst/>
          </a:prstGeom>
          <a:ln>
            <a:noFill/>
          </a:ln>
        </p:spPr>
        <p:txBody>
          <a:bodyPr lIns="0" tIns="0" rIns="0" bIns="0" rtlCol="0" anchor="t">
            <a:spAutoFit/>
          </a:bodyPr>
          <a:lstStyle/>
          <a:p>
            <a:pPr algn="r" rtl="1">
              <a:lnSpc>
                <a:spcPts val="2311"/>
              </a:lnSpc>
            </a:pPr>
            <a:r>
              <a:rPr lang="ar-EG" sz="1438" b="1">
                <a:solidFill>
                  <a:srgbClr val="FFFFFF"/>
                </a:solidFill>
                <a:latin typeface="IBM Plex Sans Arabic Bold" panose="020B0803050203000203" pitchFamily="34" charset="-78"/>
                <a:ea typeface="IBM Plex Sans Arabic Bold"/>
                <a:cs typeface="IBM Plex Sans Arabic Bold" panose="020B0803050203000203" pitchFamily="34" charset="-78"/>
                <a:sym typeface="IBM Plex Sans Arabic Bold"/>
                <a:rtl/>
              </a:rPr>
              <a:t>الفائدة:</a:t>
            </a:r>
            <a:r>
              <a:rPr lang="ar-EG" sz="1438">
                <a:solidFill>
                  <a:srgbClr val="FFFFFF"/>
                </a:solidFill>
                <a:latin typeface="IBM Plex Sans Arabic Bold" panose="020B0803050203000203" pitchFamily="34" charset="-78"/>
                <a:ea typeface="IBM Plex Sans Arabic"/>
                <a:cs typeface="IBM Plex Sans Arabic Bold" panose="020B0803050203000203" pitchFamily="34" charset="-78"/>
                <a:sym typeface="IBM Plex Sans Arabic"/>
                <a:rtl/>
              </a:rPr>
              <a:t> كشف التهديدات "الساكنة" (مثل العبوات الناسفة المتروكة) التي لا يمكن كشفها عبر تتبع الحركة فقط.</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2056</Words>
  <Application>Microsoft Macintosh PowerPoint</Application>
  <PresentationFormat>Custom</PresentationFormat>
  <Paragraphs>252</Paragraphs>
  <Slides>18</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IBM Plex Sans Arabic Bold</vt:lpstr>
      <vt:lpstr>Calibri</vt:lpstr>
      <vt:lpstr>IBM Plex Sans Arabic</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منظومة رصد.pptx</dc:title>
  <cp:lastModifiedBy>ربى بنت السحيمي الحربي</cp:lastModifiedBy>
  <cp:revision>16</cp:revision>
  <dcterms:created xsi:type="dcterms:W3CDTF">2006-08-16T00:00:00Z</dcterms:created>
  <dcterms:modified xsi:type="dcterms:W3CDTF">2025-12-12T06:52:02Z</dcterms:modified>
  <dc:identifier>DAG6PZIbcnw</dc:identifier>
</cp:coreProperties>
</file>